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E785B6-BA09-4E60-B502-4B2BB79F3BAC}" v="128" dt="2025-02-26T10:36:16.1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111" d="100"/>
          <a:sy n="111" d="100"/>
        </p:scale>
        <p:origin x="4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088AD-8681-4EA6-9D09-5481E3F9B1A1}" type="datetimeFigureOut">
              <a:rPr lang="en-GB" smtClean="0"/>
              <a:t>26/02/2025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1C790C-6B97-48DB-AC53-48B93B44D05C}" type="slidenum">
              <a:rPr lang="en-GB" smtClean="0"/>
              <a:t>‹#›</a:t>
            </a:fld>
            <a:endParaRPr lang="en-GB"/>
          </a:p>
        </p:txBody>
      </p:sp>
    </p:spTree>
    <p:extLst>
      <p:ext uri="{BB962C8B-B14F-4D97-AF65-F5344CB8AC3E}">
        <p14:creationId xmlns:p14="http://schemas.microsoft.com/office/powerpoint/2010/main" val="2290576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10AAB-3B30-4D9C-B51C-86646EA6277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38597F6-9491-474B-877B-B625CA8AD1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77A2BE-B6DE-4E3A-AC11-7CBA5F3C61F9}"/>
              </a:ext>
            </a:extLst>
          </p:cNvPr>
          <p:cNvSpPr>
            <a:spLocks noGrp="1"/>
          </p:cNvSpPr>
          <p:nvPr>
            <p:ph type="dt" sz="half" idx="10"/>
          </p:nvPr>
        </p:nvSpPr>
        <p:spPr/>
        <p:txBody>
          <a:bodyPr/>
          <a:lstStyle/>
          <a:p>
            <a:fld id="{D36B4DEA-A064-4242-9DB5-7FEDFBA6B1B0}" type="datetime1">
              <a:rPr lang="en-GB" smtClean="0"/>
              <a:t>26/02/2025</a:t>
            </a:fld>
            <a:endParaRPr lang="en-GB"/>
          </a:p>
        </p:txBody>
      </p:sp>
      <p:sp>
        <p:nvSpPr>
          <p:cNvPr id="5" name="Footer Placeholder 4">
            <a:extLst>
              <a:ext uri="{FF2B5EF4-FFF2-40B4-BE49-F238E27FC236}">
                <a16:creationId xmlns:a16="http://schemas.microsoft.com/office/drawing/2014/main" id="{94B5F67B-9FEC-4B56-88F2-911DBE70836A}"/>
              </a:ext>
            </a:extLst>
          </p:cNvPr>
          <p:cNvSpPr>
            <a:spLocks noGrp="1"/>
          </p:cNvSpPr>
          <p:nvPr>
            <p:ph type="ftr" sz="quarter" idx="11"/>
          </p:nvPr>
        </p:nvSpPr>
        <p:spPr/>
        <p:txBody>
          <a:bodyPr/>
          <a:lstStyle/>
          <a:p>
            <a:r>
              <a:rPr lang="en-GB"/>
              <a:t>Building a Foundation for love &amp; learning.</a:t>
            </a:r>
          </a:p>
        </p:txBody>
      </p:sp>
      <p:sp>
        <p:nvSpPr>
          <p:cNvPr id="6" name="Slide Number Placeholder 5">
            <a:extLst>
              <a:ext uri="{FF2B5EF4-FFF2-40B4-BE49-F238E27FC236}">
                <a16:creationId xmlns:a16="http://schemas.microsoft.com/office/drawing/2014/main" id="{66D8157B-C30F-4372-B3F3-BE33475F55D2}"/>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5634341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E99D5-6A16-4788-8297-C9E3D5852D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9FA6BE-7B8C-48D5-B568-AFBC4648920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4A2065-15AD-400E-AD9E-81FB0E163B00}"/>
              </a:ext>
            </a:extLst>
          </p:cNvPr>
          <p:cNvSpPr>
            <a:spLocks noGrp="1"/>
          </p:cNvSpPr>
          <p:nvPr>
            <p:ph type="dt" sz="half" idx="10"/>
          </p:nvPr>
        </p:nvSpPr>
        <p:spPr/>
        <p:txBody>
          <a:bodyPr/>
          <a:lstStyle/>
          <a:p>
            <a:fld id="{95D89D59-4359-4975-AE18-88F67B7E8B7D}" type="datetime1">
              <a:rPr lang="en-GB" smtClean="0"/>
              <a:t>26/02/2025</a:t>
            </a:fld>
            <a:endParaRPr lang="en-GB"/>
          </a:p>
        </p:txBody>
      </p:sp>
      <p:sp>
        <p:nvSpPr>
          <p:cNvPr id="5" name="Footer Placeholder 4">
            <a:extLst>
              <a:ext uri="{FF2B5EF4-FFF2-40B4-BE49-F238E27FC236}">
                <a16:creationId xmlns:a16="http://schemas.microsoft.com/office/drawing/2014/main" id="{F776C982-DBB6-46ED-A673-CE7385A42200}"/>
              </a:ext>
            </a:extLst>
          </p:cNvPr>
          <p:cNvSpPr>
            <a:spLocks noGrp="1"/>
          </p:cNvSpPr>
          <p:nvPr>
            <p:ph type="ftr" sz="quarter" idx="11"/>
          </p:nvPr>
        </p:nvSpPr>
        <p:spPr/>
        <p:txBody>
          <a:bodyPr/>
          <a:lstStyle/>
          <a:p>
            <a:r>
              <a:rPr lang="en-GB"/>
              <a:t>Building a Foundation for love &amp; learning.</a:t>
            </a:r>
          </a:p>
        </p:txBody>
      </p:sp>
      <p:sp>
        <p:nvSpPr>
          <p:cNvPr id="6" name="Slide Number Placeholder 5">
            <a:extLst>
              <a:ext uri="{FF2B5EF4-FFF2-40B4-BE49-F238E27FC236}">
                <a16:creationId xmlns:a16="http://schemas.microsoft.com/office/drawing/2014/main" id="{4363892A-DC02-4E69-8AEF-C6218AD1B6FB}"/>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10996739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3E01E-E20C-4993-A17E-F17145FB12A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92CD2AB-0EB6-4E21-BF0B-CEBEA2C9B5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0AF5AD7-73BF-4236-A904-17F7D87555AE}"/>
              </a:ext>
            </a:extLst>
          </p:cNvPr>
          <p:cNvSpPr>
            <a:spLocks noGrp="1"/>
          </p:cNvSpPr>
          <p:nvPr>
            <p:ph type="dt" sz="half" idx="10"/>
          </p:nvPr>
        </p:nvSpPr>
        <p:spPr/>
        <p:txBody>
          <a:bodyPr/>
          <a:lstStyle/>
          <a:p>
            <a:fld id="{E3944DA0-65C1-495E-9010-5447A040BF58}" type="datetime1">
              <a:rPr lang="en-GB" smtClean="0"/>
              <a:t>26/02/2025</a:t>
            </a:fld>
            <a:endParaRPr lang="en-GB"/>
          </a:p>
        </p:txBody>
      </p:sp>
      <p:sp>
        <p:nvSpPr>
          <p:cNvPr id="5" name="Footer Placeholder 4">
            <a:extLst>
              <a:ext uri="{FF2B5EF4-FFF2-40B4-BE49-F238E27FC236}">
                <a16:creationId xmlns:a16="http://schemas.microsoft.com/office/drawing/2014/main" id="{FE92C1B7-74E6-48EE-B55A-ABEC60797A59}"/>
              </a:ext>
            </a:extLst>
          </p:cNvPr>
          <p:cNvSpPr>
            <a:spLocks noGrp="1"/>
          </p:cNvSpPr>
          <p:nvPr>
            <p:ph type="ftr" sz="quarter" idx="11"/>
          </p:nvPr>
        </p:nvSpPr>
        <p:spPr/>
        <p:txBody>
          <a:bodyPr/>
          <a:lstStyle/>
          <a:p>
            <a:r>
              <a:rPr lang="en-GB"/>
              <a:t>Building a Foundation for love &amp; learning.</a:t>
            </a:r>
          </a:p>
        </p:txBody>
      </p:sp>
      <p:sp>
        <p:nvSpPr>
          <p:cNvPr id="6" name="Slide Number Placeholder 5">
            <a:extLst>
              <a:ext uri="{FF2B5EF4-FFF2-40B4-BE49-F238E27FC236}">
                <a16:creationId xmlns:a16="http://schemas.microsoft.com/office/drawing/2014/main" id="{037DAD4E-B725-4455-BE38-DA4C685CD1EE}"/>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1440025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6DCAF-8824-4A26-805F-785700582C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8597E9-2253-45F3-AFEE-2493103C66C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D58A4A4-7237-4958-A55A-6625A7BCFE0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B4822E7-DCE6-4019-8C49-9DB64E5465B5}"/>
              </a:ext>
            </a:extLst>
          </p:cNvPr>
          <p:cNvSpPr>
            <a:spLocks noGrp="1"/>
          </p:cNvSpPr>
          <p:nvPr>
            <p:ph type="dt" sz="half" idx="10"/>
          </p:nvPr>
        </p:nvSpPr>
        <p:spPr/>
        <p:txBody>
          <a:bodyPr/>
          <a:lstStyle/>
          <a:p>
            <a:fld id="{4E2384F3-CF06-4D06-AA37-2D438238CFE5}" type="datetime1">
              <a:rPr lang="en-GB" smtClean="0"/>
              <a:t>26/02/2025</a:t>
            </a:fld>
            <a:endParaRPr lang="en-GB"/>
          </a:p>
        </p:txBody>
      </p:sp>
      <p:sp>
        <p:nvSpPr>
          <p:cNvPr id="6" name="Footer Placeholder 5">
            <a:extLst>
              <a:ext uri="{FF2B5EF4-FFF2-40B4-BE49-F238E27FC236}">
                <a16:creationId xmlns:a16="http://schemas.microsoft.com/office/drawing/2014/main" id="{87F15365-D95E-4D62-947B-9BD4C773A3C4}"/>
              </a:ext>
            </a:extLst>
          </p:cNvPr>
          <p:cNvSpPr>
            <a:spLocks noGrp="1"/>
          </p:cNvSpPr>
          <p:nvPr>
            <p:ph type="ftr" sz="quarter" idx="11"/>
          </p:nvPr>
        </p:nvSpPr>
        <p:spPr/>
        <p:txBody>
          <a:bodyPr/>
          <a:lstStyle/>
          <a:p>
            <a:r>
              <a:rPr lang="en-GB"/>
              <a:t>Building a Foundation for love &amp; learning.</a:t>
            </a:r>
          </a:p>
        </p:txBody>
      </p:sp>
      <p:sp>
        <p:nvSpPr>
          <p:cNvPr id="7" name="Slide Number Placeholder 6">
            <a:extLst>
              <a:ext uri="{FF2B5EF4-FFF2-40B4-BE49-F238E27FC236}">
                <a16:creationId xmlns:a16="http://schemas.microsoft.com/office/drawing/2014/main" id="{A3AB5ED6-1D34-497D-89FF-26B7D14E9E44}"/>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2459836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E507B-9C2D-4706-B2CD-8328DD630F4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ACA13E-D765-44E0-A5D7-2648D58838B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F385427-8E3F-4E8A-A7A3-FE2F6E93227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FADC28-C54E-415B-9A72-97F0785CAF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4FA0D64-6C5D-4571-B1D7-9DA35C4DD0D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57D345-70A1-4A8E-9DD3-7463FD84BD72}"/>
              </a:ext>
            </a:extLst>
          </p:cNvPr>
          <p:cNvSpPr>
            <a:spLocks noGrp="1"/>
          </p:cNvSpPr>
          <p:nvPr>
            <p:ph type="dt" sz="half" idx="10"/>
          </p:nvPr>
        </p:nvSpPr>
        <p:spPr/>
        <p:txBody>
          <a:bodyPr/>
          <a:lstStyle/>
          <a:p>
            <a:fld id="{E1419528-DE44-4A44-A453-338FD183FE82}" type="datetime1">
              <a:rPr lang="en-GB" smtClean="0"/>
              <a:t>26/02/2025</a:t>
            </a:fld>
            <a:endParaRPr lang="en-GB"/>
          </a:p>
        </p:txBody>
      </p:sp>
      <p:sp>
        <p:nvSpPr>
          <p:cNvPr id="8" name="Footer Placeholder 7">
            <a:extLst>
              <a:ext uri="{FF2B5EF4-FFF2-40B4-BE49-F238E27FC236}">
                <a16:creationId xmlns:a16="http://schemas.microsoft.com/office/drawing/2014/main" id="{E49ABCC3-84E0-4B66-836F-51F39ABC759F}"/>
              </a:ext>
            </a:extLst>
          </p:cNvPr>
          <p:cNvSpPr>
            <a:spLocks noGrp="1"/>
          </p:cNvSpPr>
          <p:nvPr>
            <p:ph type="ftr" sz="quarter" idx="11"/>
          </p:nvPr>
        </p:nvSpPr>
        <p:spPr/>
        <p:txBody>
          <a:bodyPr/>
          <a:lstStyle/>
          <a:p>
            <a:r>
              <a:rPr lang="en-GB"/>
              <a:t>Building a Foundation for love &amp; learning.</a:t>
            </a:r>
          </a:p>
        </p:txBody>
      </p:sp>
      <p:sp>
        <p:nvSpPr>
          <p:cNvPr id="9" name="Slide Number Placeholder 8">
            <a:extLst>
              <a:ext uri="{FF2B5EF4-FFF2-40B4-BE49-F238E27FC236}">
                <a16:creationId xmlns:a16="http://schemas.microsoft.com/office/drawing/2014/main" id="{C2319A18-3DF7-4BA3-8EDC-AAFC44C0E060}"/>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57421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B268C-2F46-40F5-A144-D9757D18385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706662E-6E5D-4FD2-B3F2-42DCB1E192F6}"/>
              </a:ext>
            </a:extLst>
          </p:cNvPr>
          <p:cNvSpPr>
            <a:spLocks noGrp="1"/>
          </p:cNvSpPr>
          <p:nvPr>
            <p:ph type="dt" sz="half" idx="10"/>
          </p:nvPr>
        </p:nvSpPr>
        <p:spPr/>
        <p:txBody>
          <a:bodyPr/>
          <a:lstStyle/>
          <a:p>
            <a:fld id="{7C079801-5047-4230-A3A7-D29BF15978D3}" type="datetime1">
              <a:rPr lang="en-GB" smtClean="0"/>
              <a:t>26/02/2025</a:t>
            </a:fld>
            <a:endParaRPr lang="en-GB"/>
          </a:p>
        </p:txBody>
      </p:sp>
      <p:sp>
        <p:nvSpPr>
          <p:cNvPr id="4" name="Footer Placeholder 3">
            <a:extLst>
              <a:ext uri="{FF2B5EF4-FFF2-40B4-BE49-F238E27FC236}">
                <a16:creationId xmlns:a16="http://schemas.microsoft.com/office/drawing/2014/main" id="{A6624054-6515-4C4C-9D9E-0003DA005521}"/>
              </a:ext>
            </a:extLst>
          </p:cNvPr>
          <p:cNvSpPr>
            <a:spLocks noGrp="1"/>
          </p:cNvSpPr>
          <p:nvPr>
            <p:ph type="ftr" sz="quarter" idx="11"/>
          </p:nvPr>
        </p:nvSpPr>
        <p:spPr/>
        <p:txBody>
          <a:bodyPr/>
          <a:lstStyle/>
          <a:p>
            <a:r>
              <a:rPr lang="en-GB"/>
              <a:t>Building a Foundation for love &amp; learning.</a:t>
            </a:r>
          </a:p>
        </p:txBody>
      </p:sp>
      <p:sp>
        <p:nvSpPr>
          <p:cNvPr id="5" name="Slide Number Placeholder 4">
            <a:extLst>
              <a:ext uri="{FF2B5EF4-FFF2-40B4-BE49-F238E27FC236}">
                <a16:creationId xmlns:a16="http://schemas.microsoft.com/office/drawing/2014/main" id="{4395DA17-FAB3-442D-99A2-15B191D66F99}"/>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1162555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D0ED060-4188-423F-BA86-20601440B312}"/>
              </a:ext>
            </a:extLst>
          </p:cNvPr>
          <p:cNvSpPr>
            <a:spLocks noGrp="1"/>
          </p:cNvSpPr>
          <p:nvPr>
            <p:ph type="dt" sz="half" idx="10"/>
          </p:nvPr>
        </p:nvSpPr>
        <p:spPr/>
        <p:txBody>
          <a:bodyPr/>
          <a:lstStyle/>
          <a:p>
            <a:fld id="{3106B739-18A1-45C0-8A7E-838F4617E4E9}" type="datetime1">
              <a:rPr lang="en-GB" smtClean="0"/>
              <a:t>26/02/2025</a:t>
            </a:fld>
            <a:endParaRPr lang="en-GB"/>
          </a:p>
        </p:txBody>
      </p:sp>
      <p:sp>
        <p:nvSpPr>
          <p:cNvPr id="3" name="Footer Placeholder 2">
            <a:extLst>
              <a:ext uri="{FF2B5EF4-FFF2-40B4-BE49-F238E27FC236}">
                <a16:creationId xmlns:a16="http://schemas.microsoft.com/office/drawing/2014/main" id="{440144EA-871A-4FD5-9248-716935149E35}"/>
              </a:ext>
            </a:extLst>
          </p:cNvPr>
          <p:cNvSpPr>
            <a:spLocks noGrp="1"/>
          </p:cNvSpPr>
          <p:nvPr>
            <p:ph type="ftr" sz="quarter" idx="11"/>
          </p:nvPr>
        </p:nvSpPr>
        <p:spPr/>
        <p:txBody>
          <a:bodyPr/>
          <a:lstStyle/>
          <a:p>
            <a:r>
              <a:rPr lang="en-GB"/>
              <a:t>Building a Foundation for love &amp; learning.</a:t>
            </a:r>
          </a:p>
        </p:txBody>
      </p:sp>
      <p:sp>
        <p:nvSpPr>
          <p:cNvPr id="4" name="Slide Number Placeholder 3">
            <a:extLst>
              <a:ext uri="{FF2B5EF4-FFF2-40B4-BE49-F238E27FC236}">
                <a16:creationId xmlns:a16="http://schemas.microsoft.com/office/drawing/2014/main" id="{CB02426F-FBBB-41C8-8134-94AB74EF9B7B}"/>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194800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566E3-1A3C-49DE-919B-9BD196018F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3390CB-E5AF-441D-828E-7160CA56F9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3187933-A05D-4020-86D4-13DC8DC10A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889F78D-A678-4EA0-8DEF-12B53E80AB4A}"/>
              </a:ext>
            </a:extLst>
          </p:cNvPr>
          <p:cNvSpPr>
            <a:spLocks noGrp="1"/>
          </p:cNvSpPr>
          <p:nvPr>
            <p:ph type="dt" sz="half" idx="10"/>
          </p:nvPr>
        </p:nvSpPr>
        <p:spPr/>
        <p:txBody>
          <a:bodyPr/>
          <a:lstStyle/>
          <a:p>
            <a:fld id="{EA128BC4-22CD-4160-B67D-A19B61AD9903}" type="datetime1">
              <a:rPr lang="en-GB" smtClean="0"/>
              <a:t>26/02/2025</a:t>
            </a:fld>
            <a:endParaRPr lang="en-GB"/>
          </a:p>
        </p:txBody>
      </p:sp>
      <p:sp>
        <p:nvSpPr>
          <p:cNvPr id="6" name="Footer Placeholder 5">
            <a:extLst>
              <a:ext uri="{FF2B5EF4-FFF2-40B4-BE49-F238E27FC236}">
                <a16:creationId xmlns:a16="http://schemas.microsoft.com/office/drawing/2014/main" id="{EA1D66A2-47B6-4B2B-AFD8-82D1AE6168C6}"/>
              </a:ext>
            </a:extLst>
          </p:cNvPr>
          <p:cNvSpPr>
            <a:spLocks noGrp="1"/>
          </p:cNvSpPr>
          <p:nvPr>
            <p:ph type="ftr" sz="quarter" idx="11"/>
          </p:nvPr>
        </p:nvSpPr>
        <p:spPr/>
        <p:txBody>
          <a:bodyPr/>
          <a:lstStyle/>
          <a:p>
            <a:r>
              <a:rPr lang="en-GB"/>
              <a:t>Building a Foundation for love &amp; learning.</a:t>
            </a:r>
          </a:p>
        </p:txBody>
      </p:sp>
      <p:sp>
        <p:nvSpPr>
          <p:cNvPr id="7" name="Slide Number Placeholder 6">
            <a:extLst>
              <a:ext uri="{FF2B5EF4-FFF2-40B4-BE49-F238E27FC236}">
                <a16:creationId xmlns:a16="http://schemas.microsoft.com/office/drawing/2014/main" id="{861724B3-AFD2-403E-8D81-C0CC2F60502F}"/>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1179899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74C73-CC6C-4BF7-A749-5783D02BF4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D8E1389-B0EB-47C6-BCC7-0C09317501E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82F356-3AE8-44B9-999D-1EB43A628C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6FDBC68-5E35-41BA-9FE6-7F9D038F10A0}"/>
              </a:ext>
            </a:extLst>
          </p:cNvPr>
          <p:cNvSpPr>
            <a:spLocks noGrp="1"/>
          </p:cNvSpPr>
          <p:nvPr>
            <p:ph type="dt" sz="half" idx="10"/>
          </p:nvPr>
        </p:nvSpPr>
        <p:spPr/>
        <p:txBody>
          <a:bodyPr/>
          <a:lstStyle/>
          <a:p>
            <a:fld id="{CEB56EBD-039F-4AE2-8AED-82358720312E}" type="datetime1">
              <a:rPr lang="en-GB" smtClean="0"/>
              <a:t>26/02/2025</a:t>
            </a:fld>
            <a:endParaRPr lang="en-GB"/>
          </a:p>
        </p:txBody>
      </p:sp>
      <p:sp>
        <p:nvSpPr>
          <p:cNvPr id="6" name="Footer Placeholder 5">
            <a:extLst>
              <a:ext uri="{FF2B5EF4-FFF2-40B4-BE49-F238E27FC236}">
                <a16:creationId xmlns:a16="http://schemas.microsoft.com/office/drawing/2014/main" id="{0A69AB14-D310-4BB8-8939-26DE0C19B6C6}"/>
              </a:ext>
            </a:extLst>
          </p:cNvPr>
          <p:cNvSpPr>
            <a:spLocks noGrp="1"/>
          </p:cNvSpPr>
          <p:nvPr>
            <p:ph type="ftr" sz="quarter" idx="11"/>
          </p:nvPr>
        </p:nvSpPr>
        <p:spPr/>
        <p:txBody>
          <a:bodyPr/>
          <a:lstStyle/>
          <a:p>
            <a:r>
              <a:rPr lang="en-GB"/>
              <a:t>Building a Foundation for love &amp; learning.</a:t>
            </a:r>
          </a:p>
        </p:txBody>
      </p:sp>
      <p:sp>
        <p:nvSpPr>
          <p:cNvPr id="7" name="Slide Number Placeholder 6">
            <a:extLst>
              <a:ext uri="{FF2B5EF4-FFF2-40B4-BE49-F238E27FC236}">
                <a16:creationId xmlns:a16="http://schemas.microsoft.com/office/drawing/2014/main" id="{E623C9EF-F8F2-4644-A864-F1B3BC023FCC}"/>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3084620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894AF-15D0-4690-8709-895EBF57822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1873F6-F68D-4E6F-BF84-BF432123BBD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5DAA17-8604-4F29-8699-41CAAEA77D9D}"/>
              </a:ext>
            </a:extLst>
          </p:cNvPr>
          <p:cNvSpPr>
            <a:spLocks noGrp="1"/>
          </p:cNvSpPr>
          <p:nvPr>
            <p:ph type="dt" sz="half" idx="10"/>
          </p:nvPr>
        </p:nvSpPr>
        <p:spPr/>
        <p:txBody>
          <a:bodyPr/>
          <a:lstStyle/>
          <a:p>
            <a:fld id="{D23E28E5-89BE-43A6-B1BC-A21D676C705E}" type="datetime1">
              <a:rPr lang="en-GB" smtClean="0"/>
              <a:t>26/02/2025</a:t>
            </a:fld>
            <a:endParaRPr lang="en-GB"/>
          </a:p>
        </p:txBody>
      </p:sp>
      <p:sp>
        <p:nvSpPr>
          <p:cNvPr id="5" name="Footer Placeholder 4">
            <a:extLst>
              <a:ext uri="{FF2B5EF4-FFF2-40B4-BE49-F238E27FC236}">
                <a16:creationId xmlns:a16="http://schemas.microsoft.com/office/drawing/2014/main" id="{4D2C3C91-9C1C-4802-A79C-9937CD82EC06}"/>
              </a:ext>
            </a:extLst>
          </p:cNvPr>
          <p:cNvSpPr>
            <a:spLocks noGrp="1"/>
          </p:cNvSpPr>
          <p:nvPr>
            <p:ph type="ftr" sz="quarter" idx="11"/>
          </p:nvPr>
        </p:nvSpPr>
        <p:spPr/>
        <p:txBody>
          <a:bodyPr/>
          <a:lstStyle/>
          <a:p>
            <a:r>
              <a:rPr lang="en-GB"/>
              <a:t>Building a Foundation for love &amp; learning.</a:t>
            </a:r>
          </a:p>
        </p:txBody>
      </p:sp>
      <p:sp>
        <p:nvSpPr>
          <p:cNvPr id="6" name="Slide Number Placeholder 5">
            <a:extLst>
              <a:ext uri="{FF2B5EF4-FFF2-40B4-BE49-F238E27FC236}">
                <a16:creationId xmlns:a16="http://schemas.microsoft.com/office/drawing/2014/main" id="{041167A3-397D-46C4-9FF9-EB1DEBBEA579}"/>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5000863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35FD349-5EDD-4AB2-9B25-1812332BC3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B1EB9A-0C45-408B-84EF-5A7A838DD2B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EFBE483-6112-43B8-8CEB-86F9E0A621A5}"/>
              </a:ext>
            </a:extLst>
          </p:cNvPr>
          <p:cNvSpPr>
            <a:spLocks noGrp="1"/>
          </p:cNvSpPr>
          <p:nvPr>
            <p:ph type="dt" sz="half" idx="10"/>
          </p:nvPr>
        </p:nvSpPr>
        <p:spPr/>
        <p:txBody>
          <a:bodyPr/>
          <a:lstStyle/>
          <a:p>
            <a:fld id="{766FC6D5-84B9-4687-A4B1-17DB01D65923}" type="datetime1">
              <a:rPr lang="en-GB" smtClean="0"/>
              <a:t>26/02/2025</a:t>
            </a:fld>
            <a:endParaRPr lang="en-GB"/>
          </a:p>
        </p:txBody>
      </p:sp>
      <p:sp>
        <p:nvSpPr>
          <p:cNvPr id="5" name="Footer Placeholder 4">
            <a:extLst>
              <a:ext uri="{FF2B5EF4-FFF2-40B4-BE49-F238E27FC236}">
                <a16:creationId xmlns:a16="http://schemas.microsoft.com/office/drawing/2014/main" id="{4534C72F-08FC-49A8-9586-ABA6B24B13CD}"/>
              </a:ext>
            </a:extLst>
          </p:cNvPr>
          <p:cNvSpPr>
            <a:spLocks noGrp="1"/>
          </p:cNvSpPr>
          <p:nvPr>
            <p:ph type="ftr" sz="quarter" idx="11"/>
          </p:nvPr>
        </p:nvSpPr>
        <p:spPr/>
        <p:txBody>
          <a:bodyPr/>
          <a:lstStyle/>
          <a:p>
            <a:r>
              <a:rPr lang="en-GB"/>
              <a:t>Building a Foundation for love &amp; learning.</a:t>
            </a:r>
          </a:p>
        </p:txBody>
      </p:sp>
      <p:sp>
        <p:nvSpPr>
          <p:cNvPr id="6" name="Slide Number Placeholder 5">
            <a:extLst>
              <a:ext uri="{FF2B5EF4-FFF2-40B4-BE49-F238E27FC236}">
                <a16:creationId xmlns:a16="http://schemas.microsoft.com/office/drawing/2014/main" id="{F87E294E-3011-4DAB-B87C-80E92DEFC513}"/>
              </a:ext>
            </a:extLst>
          </p:cNvPr>
          <p:cNvSpPr>
            <a:spLocks noGrp="1"/>
          </p:cNvSpPr>
          <p:nvPr>
            <p:ph type="sldNum" sz="quarter" idx="12"/>
          </p:nvPr>
        </p:nvSpPr>
        <p:spPr/>
        <p:txBody>
          <a:bodyPr/>
          <a:lstStyle/>
          <a:p>
            <a:fld id="{EFAF4343-56E8-4760-9CBC-BD2CDE1DCAD5}" type="slidenum">
              <a:rPr lang="en-GB" smtClean="0"/>
              <a:t>‹#›</a:t>
            </a:fld>
            <a:endParaRPr lang="en-GB"/>
          </a:p>
        </p:txBody>
      </p:sp>
    </p:spTree>
    <p:extLst>
      <p:ext uri="{BB962C8B-B14F-4D97-AF65-F5344CB8AC3E}">
        <p14:creationId xmlns:p14="http://schemas.microsoft.com/office/powerpoint/2010/main" val="3448821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DAF5A3-6362-4A25-A72C-122BD74877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EA800C-FBF2-4DE7-87FE-E599485148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29CB8E-0FE0-4DEA-86C4-928B8501EB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72B0FC-02F2-479A-BF3F-077492253D18}" type="datetime1">
              <a:rPr lang="en-GB" smtClean="0"/>
              <a:t>26/02/2025</a:t>
            </a:fld>
            <a:endParaRPr lang="en-GB"/>
          </a:p>
        </p:txBody>
      </p:sp>
      <p:sp>
        <p:nvSpPr>
          <p:cNvPr id="5" name="Footer Placeholder 4">
            <a:extLst>
              <a:ext uri="{FF2B5EF4-FFF2-40B4-BE49-F238E27FC236}">
                <a16:creationId xmlns:a16="http://schemas.microsoft.com/office/drawing/2014/main" id="{4425BF8C-4A86-4EBA-BDD4-79F52EDF03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a:t>Building a Foundation for love &amp; learning.</a:t>
            </a:r>
          </a:p>
        </p:txBody>
      </p:sp>
      <p:sp>
        <p:nvSpPr>
          <p:cNvPr id="6" name="Slide Number Placeholder 5">
            <a:extLst>
              <a:ext uri="{FF2B5EF4-FFF2-40B4-BE49-F238E27FC236}">
                <a16:creationId xmlns:a16="http://schemas.microsoft.com/office/drawing/2014/main" id="{D84B5002-8061-48C2-BA86-99F4AF8E50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AF4343-56E8-4760-9CBC-BD2CDE1DCAD5}" type="slidenum">
              <a:rPr lang="en-GB" smtClean="0"/>
              <a:t>‹#›</a:t>
            </a:fld>
            <a:endParaRPr lang="en-GB"/>
          </a:p>
        </p:txBody>
      </p:sp>
    </p:spTree>
    <p:extLst>
      <p:ext uri="{BB962C8B-B14F-4D97-AF65-F5344CB8AC3E}">
        <p14:creationId xmlns:p14="http://schemas.microsoft.com/office/powerpoint/2010/main" val="19857001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F55D2-DB17-4248-B579-241B3DF56EBB}"/>
              </a:ext>
            </a:extLst>
          </p:cNvPr>
          <p:cNvSpPr>
            <a:spLocks noGrp="1"/>
          </p:cNvSpPr>
          <p:nvPr>
            <p:ph type="ctrTitle"/>
          </p:nvPr>
        </p:nvSpPr>
        <p:spPr>
          <a:xfrm>
            <a:off x="1524000" y="1122363"/>
            <a:ext cx="9144000" cy="477837"/>
          </a:xfrm>
        </p:spPr>
        <p:txBody>
          <a:bodyPr>
            <a:normAutofit fontScale="90000"/>
          </a:bodyPr>
          <a:lstStyle/>
          <a:p>
            <a:br>
              <a:rPr lang="en-GB" dirty="0"/>
            </a:br>
            <a:r>
              <a:rPr lang="en-US" dirty="0"/>
              <a:t> </a:t>
            </a:r>
            <a:br>
              <a:rPr lang="en-GB" dirty="0"/>
            </a:br>
            <a:r>
              <a:rPr lang="en-US" dirty="0"/>
              <a:t> </a:t>
            </a:r>
            <a:br>
              <a:rPr lang="en-GB" dirty="0"/>
            </a:br>
            <a:r>
              <a:rPr lang="en-US" b="1" dirty="0">
                <a:solidFill>
                  <a:schemeClr val="accent1">
                    <a:lumMod val="75000"/>
                  </a:schemeClr>
                </a:solidFill>
              </a:rPr>
              <a:t>Feeling safe and happy at school</a:t>
            </a:r>
            <a:endParaRPr lang="en-GB" dirty="0">
              <a:solidFill>
                <a:schemeClr val="accent1">
                  <a:lumMod val="75000"/>
                </a:schemeClr>
              </a:solidFill>
            </a:endParaRPr>
          </a:p>
        </p:txBody>
      </p:sp>
      <p:sp>
        <p:nvSpPr>
          <p:cNvPr id="3" name="Subtitle 2">
            <a:extLst>
              <a:ext uri="{FF2B5EF4-FFF2-40B4-BE49-F238E27FC236}">
                <a16:creationId xmlns:a16="http://schemas.microsoft.com/office/drawing/2014/main" id="{5D6BD4C1-4C3B-443B-A365-9DC92A74A671}"/>
              </a:ext>
            </a:extLst>
          </p:cNvPr>
          <p:cNvSpPr>
            <a:spLocks noGrp="1"/>
          </p:cNvSpPr>
          <p:nvPr>
            <p:ph type="subTitle" idx="1"/>
          </p:nvPr>
        </p:nvSpPr>
        <p:spPr>
          <a:xfrm>
            <a:off x="1524000" y="1701478"/>
            <a:ext cx="9144000" cy="3556322"/>
          </a:xfrm>
        </p:spPr>
        <p:txBody>
          <a:bodyPr>
            <a:normAutofit fontScale="92500" lnSpcReduction="10000"/>
          </a:bodyPr>
          <a:lstStyle/>
          <a:p>
            <a:pPr algn="l"/>
            <a:r>
              <a:rPr lang="en-US" sz="2600" dirty="0">
                <a:solidFill>
                  <a:schemeClr val="accent1">
                    <a:lumMod val="75000"/>
                  </a:schemeClr>
                </a:solidFill>
              </a:rPr>
              <a:t>At Callow End CE Primary School, we want to make sure that you feel looked after, safe and happy when you are in school and when you are out of school.</a:t>
            </a:r>
          </a:p>
          <a:p>
            <a:pPr algn="l"/>
            <a:endParaRPr lang="en-US" sz="2600" dirty="0">
              <a:solidFill>
                <a:schemeClr val="accent1">
                  <a:lumMod val="75000"/>
                </a:schemeClr>
              </a:solidFill>
            </a:endParaRPr>
          </a:p>
          <a:p>
            <a:pPr algn="l"/>
            <a:r>
              <a:rPr lang="en-US" sz="2600" dirty="0">
                <a:solidFill>
                  <a:schemeClr val="accent1">
                    <a:lumMod val="75000"/>
                  </a:schemeClr>
                </a:solidFill>
              </a:rPr>
              <a:t>Sometimes we don’t know if something bad is happening, so you need to tell us.</a:t>
            </a:r>
            <a:br>
              <a:rPr lang="en-GB" sz="2600" dirty="0">
                <a:solidFill>
                  <a:schemeClr val="accent1">
                    <a:lumMod val="75000"/>
                  </a:schemeClr>
                </a:solidFill>
              </a:rPr>
            </a:br>
            <a:r>
              <a:rPr lang="en-US" sz="2600" dirty="0">
                <a:solidFill>
                  <a:schemeClr val="accent1">
                    <a:lumMod val="75000"/>
                  </a:schemeClr>
                </a:solidFill>
              </a:rPr>
              <a:t> </a:t>
            </a:r>
            <a:br>
              <a:rPr lang="en-GB" sz="2600" dirty="0">
                <a:solidFill>
                  <a:schemeClr val="accent1">
                    <a:lumMod val="75000"/>
                  </a:schemeClr>
                </a:solidFill>
              </a:rPr>
            </a:br>
            <a:r>
              <a:rPr lang="en-US" sz="2600" dirty="0">
                <a:solidFill>
                  <a:schemeClr val="accent1">
                    <a:lumMod val="75000"/>
                  </a:schemeClr>
                </a:solidFill>
              </a:rPr>
              <a:t>This policy looks at bullying, and what you can do when you feel you are being bullied, or when you notice someone else being bullied.</a:t>
            </a:r>
            <a:br>
              <a:rPr lang="en-GB" sz="2600" dirty="0">
                <a:solidFill>
                  <a:schemeClr val="accent1">
                    <a:lumMod val="75000"/>
                  </a:schemeClr>
                </a:solidFill>
              </a:rPr>
            </a:br>
            <a:br>
              <a:rPr lang="en-GB" dirty="0"/>
            </a:br>
            <a:endParaRPr lang="en-GB" dirty="0"/>
          </a:p>
        </p:txBody>
      </p:sp>
      <p:pic>
        <p:nvPicPr>
          <p:cNvPr id="4" name="image2.jpeg" descr="http://www.keepschoolssafe.org/wp-content/uploads/2009/06/happy-children.jpg">
            <a:extLst>
              <a:ext uri="{FF2B5EF4-FFF2-40B4-BE49-F238E27FC236}">
                <a16:creationId xmlns:a16="http://schemas.microsoft.com/office/drawing/2014/main" id="{C8CD2446-C123-4187-9B1E-7376FC377262}"/>
              </a:ext>
            </a:extLst>
          </p:cNvPr>
          <p:cNvPicPr/>
          <p:nvPr/>
        </p:nvPicPr>
        <p:blipFill>
          <a:blip r:embed="rId2" cstate="print"/>
          <a:stretch>
            <a:fillRect/>
          </a:stretch>
        </p:blipFill>
        <p:spPr>
          <a:xfrm>
            <a:off x="9340769" y="4493110"/>
            <a:ext cx="2654461" cy="1731935"/>
          </a:xfrm>
          <a:prstGeom prst="rect">
            <a:avLst/>
          </a:prstGeom>
        </p:spPr>
      </p:pic>
      <p:sp>
        <p:nvSpPr>
          <p:cNvPr id="5" name="Footer Placeholder 4">
            <a:extLst>
              <a:ext uri="{FF2B5EF4-FFF2-40B4-BE49-F238E27FC236}">
                <a16:creationId xmlns:a16="http://schemas.microsoft.com/office/drawing/2014/main" id="{B20119E5-C9D7-433C-94AF-D9E1D8EDEA3A}"/>
              </a:ext>
            </a:extLst>
          </p:cNvPr>
          <p:cNvSpPr>
            <a:spLocks noGrp="1"/>
          </p:cNvSpPr>
          <p:nvPr>
            <p:ph type="ftr" sz="quarter" idx="11"/>
          </p:nvPr>
        </p:nvSpPr>
        <p:spPr>
          <a:xfrm>
            <a:off x="2175076" y="6414134"/>
            <a:ext cx="8153400" cy="365125"/>
          </a:xfrm>
        </p:spPr>
        <p:txBody>
          <a:bodyPr/>
          <a:lstStyle/>
          <a:p>
            <a:r>
              <a:rPr lang="en-GB" sz="3200" i="1" dirty="0">
                <a:solidFill>
                  <a:srgbClr val="7030A0"/>
                </a:solidFill>
              </a:rPr>
              <a:t>Building a foundation for love &amp; learning.</a:t>
            </a:r>
          </a:p>
        </p:txBody>
      </p:sp>
    </p:spTree>
    <p:extLst>
      <p:ext uri="{BB962C8B-B14F-4D97-AF65-F5344CB8AC3E}">
        <p14:creationId xmlns:p14="http://schemas.microsoft.com/office/powerpoint/2010/main" val="3271125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p:txBody>
          <a:bodyPr/>
          <a:lstStyle/>
          <a:p>
            <a:pPr algn="ctr"/>
            <a:r>
              <a:rPr lang="en-US" b="1" dirty="0">
                <a:solidFill>
                  <a:schemeClr val="accent1">
                    <a:lumMod val="75000"/>
                  </a:schemeClr>
                </a:solidFill>
              </a:rPr>
              <a:t>Feeling safe and happy at school</a:t>
            </a: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p:txBody>
          <a:bodyPr/>
          <a:lstStyle/>
          <a:p>
            <a:pPr marL="0" indent="0">
              <a:buNone/>
            </a:pPr>
            <a:r>
              <a:rPr lang="en-US" dirty="0">
                <a:solidFill>
                  <a:schemeClr val="accent1">
                    <a:lumMod val="75000"/>
                  </a:schemeClr>
                </a:solidFill>
              </a:rPr>
              <a:t>We can help you by:</a:t>
            </a:r>
            <a:br>
              <a:rPr lang="en-GB" dirty="0">
                <a:solidFill>
                  <a:schemeClr val="accent1">
                    <a:lumMod val="75000"/>
                  </a:schemeClr>
                </a:solidFill>
              </a:rPr>
            </a:br>
            <a:r>
              <a:rPr lang="en-US" dirty="0"/>
              <a:t> </a:t>
            </a:r>
            <a:br>
              <a:rPr lang="en-GB" dirty="0"/>
            </a:br>
            <a:r>
              <a:rPr lang="en-US" dirty="0">
                <a:solidFill>
                  <a:schemeClr val="accent1">
                    <a:lumMod val="75000"/>
                  </a:schemeClr>
                </a:solidFill>
              </a:rPr>
              <a:t>Helping you to know what bullying is.</a:t>
            </a:r>
          </a:p>
          <a:p>
            <a:pPr marL="0" indent="0">
              <a:buNone/>
            </a:pPr>
            <a:br>
              <a:rPr lang="en-GB" dirty="0">
                <a:solidFill>
                  <a:schemeClr val="accent1">
                    <a:lumMod val="75000"/>
                  </a:schemeClr>
                </a:solidFill>
              </a:rPr>
            </a:br>
            <a:r>
              <a:rPr lang="en-US" dirty="0">
                <a:solidFill>
                  <a:schemeClr val="accent1">
                    <a:lumMod val="75000"/>
                  </a:schemeClr>
                </a:solidFill>
              </a:rPr>
              <a:t>Teaching you what to do if you feel like you are being bullied, or if someone else is being bullied.</a:t>
            </a:r>
          </a:p>
          <a:p>
            <a:pPr marL="0" indent="0">
              <a:buNone/>
            </a:pPr>
            <a:br>
              <a:rPr lang="en-GB" dirty="0">
                <a:solidFill>
                  <a:schemeClr val="accent1">
                    <a:lumMod val="75000"/>
                  </a:schemeClr>
                </a:solidFill>
              </a:rPr>
            </a:br>
            <a:r>
              <a:rPr lang="en-US" dirty="0">
                <a:solidFill>
                  <a:schemeClr val="accent1">
                    <a:lumMod val="75000"/>
                  </a:schemeClr>
                </a:solidFill>
              </a:rPr>
              <a:t>Telling you the names of grown-ups that you can speak to.</a:t>
            </a:r>
            <a:endParaRPr lang="en-GB" dirty="0">
              <a:solidFill>
                <a:schemeClr val="accent1">
                  <a:lumMod val="75000"/>
                </a:schemeClr>
              </a:solidFill>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pic>
        <p:nvPicPr>
          <p:cNvPr id="5" name="image2.jpeg" descr="http://www.keepschoolssafe.org/wp-content/uploads/2009/06/happy-children.jpg">
            <a:extLst>
              <a:ext uri="{FF2B5EF4-FFF2-40B4-BE49-F238E27FC236}">
                <a16:creationId xmlns:a16="http://schemas.microsoft.com/office/drawing/2014/main" id="{AFF34CEA-91E8-41FA-BDF3-53D9D2FA6328}"/>
              </a:ext>
            </a:extLst>
          </p:cNvPr>
          <p:cNvPicPr/>
          <p:nvPr/>
        </p:nvPicPr>
        <p:blipFill>
          <a:blip r:embed="rId2" cstate="print"/>
          <a:stretch>
            <a:fillRect/>
          </a:stretch>
        </p:blipFill>
        <p:spPr>
          <a:xfrm>
            <a:off x="8878263" y="1469078"/>
            <a:ext cx="2568615" cy="1748686"/>
          </a:xfrm>
          <a:prstGeom prst="rect">
            <a:avLst/>
          </a:prstGeom>
        </p:spPr>
      </p:pic>
    </p:spTree>
    <p:extLst>
      <p:ext uri="{BB962C8B-B14F-4D97-AF65-F5344CB8AC3E}">
        <p14:creationId xmlns:p14="http://schemas.microsoft.com/office/powerpoint/2010/main" val="218297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p:txBody>
          <a:bodyPr/>
          <a:lstStyle/>
          <a:p>
            <a:pPr algn="ctr"/>
            <a:r>
              <a:rPr lang="en-US" altLang="en-US" b="1" dirty="0">
                <a:solidFill>
                  <a:srgbClr val="0070C0"/>
                </a:solidFill>
                <a:latin typeface="Calibri" panose="020F0502020204030204" pitchFamily="34" charset="0"/>
                <a:ea typeface="Arial" panose="020B0604020202020204" pitchFamily="34" charset="0"/>
                <a:cs typeface="Calibri" panose="020F0502020204030204" pitchFamily="34" charset="0"/>
              </a:rPr>
              <a:t>What is bullying?</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p:txBody>
          <a:bodyPr/>
          <a:lstStyle/>
          <a:p>
            <a:pPr marL="0" lvl="0" indent="0" eaLnBrk="0" fontAlgn="base" hangingPunct="0">
              <a:lnSpc>
                <a:spcPct val="100000"/>
              </a:lnSpc>
              <a:spcBef>
                <a:spcPct val="0"/>
              </a:spcBef>
              <a:spcAft>
                <a:spcPct val="0"/>
              </a:spcAft>
              <a:buNone/>
            </a:pP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 bully is someone who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hurts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another person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more than once</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 by using </a:t>
            </a:r>
            <a:r>
              <a:rPr lang="en-US" altLang="en-US" dirty="0" err="1">
                <a:solidFill>
                  <a:schemeClr val="accent1">
                    <a:lumMod val="75000"/>
                  </a:schemeClr>
                </a:solidFill>
                <a:latin typeface="Calibri" panose="020F0502020204030204" pitchFamily="34" charset="0"/>
                <a:ea typeface="Arial MT"/>
                <a:cs typeface="Calibri" panose="020F0502020204030204" pitchFamily="34" charset="0"/>
              </a:rPr>
              <a:t>behaviour</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 which is meant to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scare</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hurt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or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upset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that person.</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It is important to remember that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single problems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and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falling out with friends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are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not bullying</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Bullying is </a:t>
            </a:r>
            <a:r>
              <a:rPr lang="en-US" altLang="en-US" dirty="0" err="1">
                <a:solidFill>
                  <a:schemeClr val="accent1">
                    <a:lumMod val="75000"/>
                  </a:schemeClr>
                </a:solidFill>
                <a:latin typeface="Calibri" panose="020F0502020204030204" pitchFamily="34" charset="0"/>
                <a:ea typeface="Arial MT"/>
                <a:cs typeface="Calibri" panose="020F0502020204030204" pitchFamily="34" charset="0"/>
              </a:rPr>
              <a:t>behaviour</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 which is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repeated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on purpose and is meant to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upset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someone.</a:t>
            </a:r>
            <a:endParaRPr kumimoji="0" lang="en-GB" altLang="en-US" sz="1400" b="0" i="0" u="none" strike="noStrike" cap="none" normalizeH="0" baseline="0" dirty="0">
              <a:ln>
                <a:noFill/>
              </a:ln>
              <a:solidFill>
                <a:schemeClr val="accent1">
                  <a:lumMod val="75000"/>
                </a:schemeClr>
              </a:solidFill>
              <a:effectLst/>
            </a:endParaRPr>
          </a:p>
          <a:p>
            <a:pPr marL="0" indent="0">
              <a:buNone/>
            </a:pPr>
            <a:endParaRPr lang="en-GB" b="1" dirty="0">
              <a:solidFill>
                <a:schemeClr val="accent1">
                  <a:lumMod val="75000"/>
                </a:schemeClr>
              </a:solidFill>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pic>
        <p:nvPicPr>
          <p:cNvPr id="2049" name="image3.png">
            <a:extLst>
              <a:ext uri="{FF2B5EF4-FFF2-40B4-BE49-F238E27FC236}">
                <a16:creationId xmlns:a16="http://schemas.microsoft.com/office/drawing/2014/main" id="{09D2841B-CDF7-48EF-8E71-AB3125DC7F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5584" y="681037"/>
            <a:ext cx="330200" cy="847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0729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p:txBody>
          <a:bodyPr/>
          <a:lstStyle/>
          <a:p>
            <a:pPr algn="ctr"/>
            <a:r>
              <a:rPr lang="en-US" altLang="en-US" b="1" dirty="0">
                <a:solidFill>
                  <a:srgbClr val="0070C0"/>
                </a:solidFill>
                <a:latin typeface="Calibri" panose="020F0502020204030204" pitchFamily="34" charset="0"/>
                <a:ea typeface="Arial" panose="020B0604020202020204" pitchFamily="34" charset="0"/>
                <a:cs typeface="Calibri" panose="020F0502020204030204" pitchFamily="34" charset="0"/>
              </a:rPr>
              <a:t>Types of bullying.</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p:txBody>
          <a:bodyPr>
            <a:normAutofit/>
          </a:bodyPr>
          <a:lstStyle/>
          <a:p>
            <a:pPr marL="0" lvl="0" indent="0" eaLnBrk="0" fontAlgn="base" hangingPunct="0">
              <a:lnSpc>
                <a:spcPct val="100000"/>
              </a:lnSpc>
              <a:spcBef>
                <a:spcPct val="0"/>
              </a:spcBef>
              <a:spcAft>
                <a:spcPct val="0"/>
              </a:spcAft>
              <a:buNone/>
            </a:pP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Bullying can be different things, and isn’t just hitting or kicking another person.</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Emotional bullying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is hurting someone’s feelings, leaving them out or bossing them about.</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Physical bullying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is punching, kicking, spitting, hitting or pushing someone.</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Verbal bullying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is teasing someone, calling them names or using hand signs. People can also use verbal bullying to be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racist </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or </a:t>
            </a:r>
            <a:r>
              <a:rPr lang="en-US" altLang="en-US" b="1" dirty="0">
                <a:solidFill>
                  <a:schemeClr val="accent1">
                    <a:lumMod val="75000"/>
                  </a:schemeClr>
                </a:solidFill>
                <a:latin typeface="Calibri" panose="020F0502020204030204" pitchFamily="34" charset="0"/>
                <a:ea typeface="Arial MT"/>
                <a:cs typeface="Calibri" panose="020F0502020204030204" pitchFamily="34" charset="0"/>
              </a:rPr>
              <a:t>homophobic</a:t>
            </a:r>
            <a:r>
              <a:rPr lang="en-US" altLang="en-US" dirty="0">
                <a:solidFill>
                  <a:schemeClr val="accent1">
                    <a:lumMod val="75000"/>
                  </a:schemeClr>
                </a:solidFill>
                <a:latin typeface="Calibri" panose="020F0502020204030204" pitchFamily="34" charset="0"/>
                <a:ea typeface="Arial MT"/>
                <a:cs typeface="Calibri" panose="020F0502020204030204" pitchFamily="34" charset="0"/>
              </a:rPr>
              <a:t>.</a:t>
            </a:r>
          </a:p>
          <a:p>
            <a:pPr marL="0" lvl="0" indent="0" eaLnBrk="0" fontAlgn="base" hangingPunct="0">
              <a:lnSpc>
                <a:spcPct val="100000"/>
              </a:lnSpc>
              <a:spcBef>
                <a:spcPct val="0"/>
              </a:spcBef>
              <a:spcAft>
                <a:spcPct val="0"/>
              </a:spcAft>
              <a:buNone/>
            </a:pPr>
            <a:endParaRPr kumimoji="0" lang="en-GB" altLang="en-US" sz="1400" b="0" i="0" u="none" strike="noStrike" cap="none" normalizeH="0" baseline="0" dirty="0">
              <a:ln>
                <a:noFill/>
              </a:ln>
              <a:solidFill>
                <a:schemeClr val="accent1">
                  <a:lumMod val="75000"/>
                </a:schemeClr>
              </a:solidFill>
              <a:effectLst/>
            </a:endParaRPr>
          </a:p>
          <a:p>
            <a:pPr marL="0" indent="0">
              <a:buNone/>
            </a:pPr>
            <a:endParaRPr lang="en-GB" b="1" dirty="0">
              <a:solidFill>
                <a:schemeClr val="accent1">
                  <a:lumMod val="75000"/>
                </a:schemeClr>
              </a:solidFill>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pic>
        <p:nvPicPr>
          <p:cNvPr id="7" name="image4.png">
            <a:extLst>
              <a:ext uri="{FF2B5EF4-FFF2-40B4-BE49-F238E27FC236}">
                <a16:creationId xmlns:a16="http://schemas.microsoft.com/office/drawing/2014/main" id="{5C907FFA-C051-4CEA-8DA3-E6F3E3497F38}"/>
              </a:ext>
            </a:extLst>
          </p:cNvPr>
          <p:cNvPicPr/>
          <p:nvPr/>
        </p:nvPicPr>
        <p:blipFill>
          <a:blip r:embed="rId2" cstate="print"/>
          <a:stretch>
            <a:fillRect/>
          </a:stretch>
        </p:blipFill>
        <p:spPr>
          <a:xfrm>
            <a:off x="1881610" y="627221"/>
            <a:ext cx="419100" cy="801370"/>
          </a:xfrm>
          <a:prstGeom prst="rect">
            <a:avLst/>
          </a:prstGeom>
        </p:spPr>
      </p:pic>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3073" name="image5.jpeg" descr="Bully_1[1]">
            <a:extLst>
              <a:ext uri="{FF2B5EF4-FFF2-40B4-BE49-F238E27FC236}">
                <a16:creationId xmlns:a16="http://schemas.microsoft.com/office/drawing/2014/main" id="{2F7E506A-0BCD-4EA7-A3BA-6FFAD13635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4462" y="308457"/>
            <a:ext cx="1362075" cy="133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210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wipe(down)">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p:txBody>
          <a:bodyPr/>
          <a:lstStyle/>
          <a:p>
            <a:pPr algn="ctr"/>
            <a:r>
              <a:rPr lang="en-US" altLang="en-US" b="1" dirty="0">
                <a:solidFill>
                  <a:srgbClr val="0070C0"/>
                </a:solidFill>
                <a:latin typeface="Calibri" panose="020F0502020204030204" pitchFamily="34" charset="0"/>
                <a:ea typeface="Arial" panose="020B0604020202020204" pitchFamily="34" charset="0"/>
                <a:cs typeface="Calibri" panose="020F0502020204030204" pitchFamily="34" charset="0"/>
              </a:rPr>
              <a:t>Types of bullying.</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061696"/>
            <a:ext cx="10515600" cy="4351338"/>
          </a:xfrm>
        </p:spPr>
        <p:txBody>
          <a:bodyPr>
            <a:noAutofit/>
          </a:bodyPr>
          <a:lstStyle/>
          <a:p>
            <a:pPr marL="0" indent="0" eaLnBrk="0" fontAlgn="base" hangingPunct="0">
              <a:lnSpc>
                <a:spcPct val="100000"/>
              </a:lnSpc>
              <a:spcBef>
                <a:spcPct val="0"/>
              </a:spcBef>
              <a:spcAft>
                <a:spcPct val="0"/>
              </a:spcAft>
              <a:buNone/>
            </a:pPr>
            <a:r>
              <a:rPr lang="en-US" altLang="en-US" sz="2400" b="1" dirty="0">
                <a:solidFill>
                  <a:schemeClr val="accent1">
                    <a:lumMod val="75000"/>
                  </a:schemeClr>
                </a:solidFill>
                <a:ea typeface="Arial MT"/>
                <a:cs typeface="Calibri" panose="020F0502020204030204" pitchFamily="34" charset="0"/>
              </a:rPr>
              <a:t>Racist </a:t>
            </a:r>
            <a:r>
              <a:rPr lang="en-US" altLang="en-US" sz="2400" dirty="0">
                <a:solidFill>
                  <a:schemeClr val="accent1">
                    <a:lumMod val="75000"/>
                  </a:schemeClr>
                </a:solidFill>
                <a:ea typeface="Arial MT"/>
                <a:cs typeface="Calibri" panose="020F0502020204030204" pitchFamily="34" charset="0"/>
              </a:rPr>
              <a:t>means bullying someone because of their skin </a:t>
            </a:r>
            <a:r>
              <a:rPr lang="en-US" altLang="en-US" sz="2400" dirty="0" err="1">
                <a:solidFill>
                  <a:schemeClr val="accent1">
                    <a:lumMod val="75000"/>
                  </a:schemeClr>
                </a:solidFill>
                <a:ea typeface="Arial MT"/>
                <a:cs typeface="Calibri" panose="020F0502020204030204" pitchFamily="34" charset="0"/>
              </a:rPr>
              <a:t>colour</a:t>
            </a:r>
            <a:r>
              <a:rPr lang="en-US" altLang="en-US" sz="2400" dirty="0">
                <a:solidFill>
                  <a:schemeClr val="accent1">
                    <a:lumMod val="75000"/>
                  </a:schemeClr>
                </a:solidFill>
                <a:ea typeface="Arial MT"/>
                <a:cs typeface="Calibri" panose="020F0502020204030204" pitchFamily="34" charset="0"/>
              </a:rPr>
              <a:t>, race or what  they believe in.</a:t>
            </a:r>
          </a:p>
          <a:p>
            <a:pPr marL="0" indent="0" eaLnBrk="0" fontAlgn="base" hangingPunct="0">
              <a:lnSpc>
                <a:spcPct val="100000"/>
              </a:lnSpc>
              <a:spcBef>
                <a:spcPct val="0"/>
              </a:spcBef>
              <a:spcAft>
                <a:spcPct val="0"/>
              </a:spcAft>
              <a:buNone/>
            </a:pPr>
            <a:endParaRPr lang="en-US" altLang="en-US" sz="2400" dirty="0">
              <a:solidFill>
                <a:schemeClr val="accent1">
                  <a:lumMod val="75000"/>
                </a:schemeClr>
              </a:solidFill>
              <a:ea typeface="Arial MT"/>
              <a:cs typeface="Calibri" panose="020F0502020204030204" pitchFamily="34" charset="0"/>
            </a:endParaRPr>
          </a:p>
          <a:p>
            <a:pPr marL="0" lvl="0" indent="0" eaLnBrk="0" fontAlgn="base" hangingPunct="0">
              <a:lnSpc>
                <a:spcPct val="100000"/>
              </a:lnSpc>
              <a:spcBef>
                <a:spcPct val="0"/>
              </a:spcBef>
              <a:spcAft>
                <a:spcPct val="0"/>
              </a:spcAft>
              <a:buNone/>
            </a:pPr>
            <a:r>
              <a:rPr kumimoji="0" lang="en-US" altLang="en-US" sz="2400" b="1" i="0" u="none" strike="noStrike" cap="none" normalizeH="0" baseline="0" dirty="0">
                <a:ln>
                  <a:noFill/>
                </a:ln>
                <a:solidFill>
                  <a:schemeClr val="accent1">
                    <a:lumMod val="75000"/>
                  </a:schemeClr>
                </a:solidFill>
                <a:effectLst/>
                <a:ea typeface="Arial MT"/>
                <a:cs typeface="Calibri" panose="020F0502020204030204" pitchFamily="34" charset="0"/>
              </a:rPr>
              <a:t>Homophobic </a:t>
            </a:r>
            <a:r>
              <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rPr>
              <a:t>means bullying someone because of their gender or sexuality; calling someone gay or lesbian would be homophobic.</a:t>
            </a:r>
          </a:p>
          <a:p>
            <a:pPr marL="0" lvl="0" indent="0" eaLnBrk="0" fontAlgn="base" hangingPunct="0">
              <a:lnSpc>
                <a:spcPct val="100000"/>
              </a:lnSpc>
              <a:spcBef>
                <a:spcPct val="0"/>
              </a:spcBef>
              <a:spcAft>
                <a:spcPct val="0"/>
              </a:spcAft>
              <a:buNone/>
            </a:pPr>
            <a:endParaRPr kumimoji="0" lang="en-GB" altLang="en-US" sz="2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kumimoji="0" lang="en-US" altLang="en-US" sz="2400" b="1" i="0" u="none" strike="noStrike" cap="none" normalizeH="0" baseline="0" dirty="0">
                <a:ln>
                  <a:noFill/>
                </a:ln>
                <a:solidFill>
                  <a:schemeClr val="accent1">
                    <a:lumMod val="75000"/>
                  </a:schemeClr>
                </a:solidFill>
                <a:effectLst/>
                <a:ea typeface="Arial MT"/>
                <a:cs typeface="Calibri" panose="020F0502020204030204" pitchFamily="34" charset="0"/>
              </a:rPr>
              <a:t>Sexist </a:t>
            </a:r>
            <a:r>
              <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rPr>
              <a:t>means bullying someone because of their gender (whether they are a boy  or a girl).</a:t>
            </a:r>
          </a:p>
          <a:p>
            <a:pPr marL="0" lvl="0" indent="0" eaLnBrk="0" fontAlgn="base" hangingPunct="0">
              <a:lnSpc>
                <a:spcPct val="100000"/>
              </a:lnSpc>
              <a:spcBef>
                <a:spcPct val="0"/>
              </a:spcBef>
              <a:spcAft>
                <a:spcPct val="0"/>
              </a:spcAft>
              <a:buNone/>
            </a:pPr>
            <a:endPar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endParaRPr>
          </a:p>
          <a:p>
            <a:pPr marL="0" lvl="0" indent="0" eaLnBrk="0" fontAlgn="base" hangingPunct="0">
              <a:lnSpc>
                <a:spcPct val="100000"/>
              </a:lnSpc>
              <a:spcBef>
                <a:spcPct val="0"/>
              </a:spcBef>
              <a:spcAft>
                <a:spcPct val="0"/>
              </a:spcAft>
              <a:buNone/>
            </a:pPr>
            <a:r>
              <a:rPr kumimoji="0" lang="en-US" altLang="en-US" sz="2400" b="1" i="0" u="none" strike="noStrike" cap="none" normalizeH="0" baseline="0" dirty="0">
                <a:ln>
                  <a:noFill/>
                </a:ln>
                <a:solidFill>
                  <a:schemeClr val="accent1">
                    <a:lumMod val="75000"/>
                  </a:schemeClr>
                </a:solidFill>
                <a:effectLst/>
                <a:ea typeface="Arial MT"/>
                <a:cs typeface="Calibri" panose="020F0502020204030204" pitchFamily="34" charset="0"/>
              </a:rPr>
              <a:t>Cyber bullying </a:t>
            </a:r>
            <a:r>
              <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rPr>
              <a:t>involves sending horrid messages over the internet or by text message.</a:t>
            </a:r>
          </a:p>
          <a:p>
            <a:pPr marL="0" lvl="0" indent="0" eaLnBrk="0" fontAlgn="base" hangingPunct="0">
              <a:lnSpc>
                <a:spcPct val="100000"/>
              </a:lnSpc>
              <a:spcBef>
                <a:spcPct val="0"/>
              </a:spcBef>
              <a:spcAft>
                <a:spcPct val="0"/>
              </a:spcAft>
              <a:buNone/>
            </a:pPr>
            <a:endParaRPr kumimoji="0" lang="en-GB" altLang="en-US" sz="2400" b="0" i="0" u="none" strike="noStrike" cap="none" normalizeH="0" baseline="0" dirty="0">
              <a:ln>
                <a:noFill/>
              </a:ln>
              <a:solidFill>
                <a:schemeClr val="accent1">
                  <a:lumMod val="75000"/>
                </a:schemeClr>
              </a:solidFill>
              <a:effectLst/>
            </a:endParaRPr>
          </a:p>
          <a:p>
            <a:pPr marL="0" lvl="0" indent="0" eaLnBrk="0" fontAlgn="base" hangingPunct="0">
              <a:lnSpc>
                <a:spcPct val="100000"/>
              </a:lnSpc>
              <a:spcBef>
                <a:spcPct val="0"/>
              </a:spcBef>
              <a:spcAft>
                <a:spcPct val="0"/>
              </a:spcAft>
              <a:buNone/>
            </a:pPr>
            <a:r>
              <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rPr>
              <a:t>Bullying can be done through </a:t>
            </a:r>
            <a:r>
              <a:rPr kumimoji="0" lang="en-US" altLang="en-US" sz="2400" b="1" i="0" u="none" strike="noStrike" cap="none" normalizeH="0" baseline="0" dirty="0">
                <a:ln>
                  <a:noFill/>
                </a:ln>
                <a:solidFill>
                  <a:schemeClr val="accent1">
                    <a:lumMod val="75000"/>
                  </a:schemeClr>
                </a:solidFill>
                <a:effectLst/>
                <a:ea typeface="Arial MT"/>
                <a:cs typeface="Calibri" panose="020F0502020204030204" pitchFamily="34" charset="0"/>
              </a:rPr>
              <a:t>another person</a:t>
            </a:r>
            <a:r>
              <a:rPr kumimoji="0" lang="en-US" altLang="en-US" sz="2400" b="0" i="0" u="none" strike="noStrike" cap="none" normalizeH="0" baseline="0" dirty="0">
                <a:ln>
                  <a:noFill/>
                </a:ln>
                <a:solidFill>
                  <a:schemeClr val="accent1">
                    <a:lumMod val="75000"/>
                  </a:schemeClr>
                </a:solidFill>
                <a:effectLst/>
                <a:ea typeface="Arial MT"/>
                <a:cs typeface="Calibri" panose="020F0502020204030204" pitchFamily="34" charset="0"/>
              </a:rPr>
              <a:t>, by one person sending another person to say nasty things.</a:t>
            </a:r>
            <a:endParaRPr kumimoji="0" lang="en-US" altLang="en-US" sz="2400" b="0" i="0" u="none" strike="noStrike" cap="none" normalizeH="0" baseline="0" dirty="0">
              <a:ln>
                <a:noFill/>
              </a:ln>
              <a:solidFill>
                <a:schemeClr val="accent1">
                  <a:lumMod val="75000"/>
                </a:schemeClr>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pic>
        <p:nvPicPr>
          <p:cNvPr id="7" name="image4.png">
            <a:extLst>
              <a:ext uri="{FF2B5EF4-FFF2-40B4-BE49-F238E27FC236}">
                <a16:creationId xmlns:a16="http://schemas.microsoft.com/office/drawing/2014/main" id="{5C907FFA-C051-4CEA-8DA3-E6F3E3497F38}"/>
              </a:ext>
            </a:extLst>
          </p:cNvPr>
          <p:cNvPicPr/>
          <p:nvPr/>
        </p:nvPicPr>
        <p:blipFill>
          <a:blip r:embed="rId2" cstate="print"/>
          <a:stretch>
            <a:fillRect/>
          </a:stretch>
        </p:blipFill>
        <p:spPr>
          <a:xfrm>
            <a:off x="2392102" y="272574"/>
            <a:ext cx="419100" cy="801370"/>
          </a:xfrm>
          <a:prstGeom prst="rect">
            <a:avLst/>
          </a:prstGeom>
        </p:spPr>
      </p:pic>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4097" name="image6.jpeg" descr="4f5e7d8145ce0__390[1]">
            <a:extLst>
              <a:ext uri="{FF2B5EF4-FFF2-40B4-BE49-F238E27FC236}">
                <a16:creationId xmlns:a16="http://schemas.microsoft.com/office/drawing/2014/main" id="{0A165083-6EDD-452B-BAE7-0FC3FF16E2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00930" y="5940485"/>
            <a:ext cx="1147322" cy="88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332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p:txBody>
          <a:bodyPr>
            <a:normAutofit/>
          </a:bodyPr>
          <a:lstStyle/>
          <a:p>
            <a:pPr algn="ctr"/>
            <a:r>
              <a:rPr lang="en-US" b="1" dirty="0">
                <a:solidFill>
                  <a:schemeClr val="accent1">
                    <a:lumMod val="75000"/>
                  </a:schemeClr>
                </a:solidFill>
                <a:latin typeface="+mn-lt"/>
              </a:rPr>
              <a:t>What should I do if I am being bullied?</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061696"/>
            <a:ext cx="10515600" cy="4351338"/>
          </a:xfrm>
        </p:spPr>
        <p:txBody>
          <a:bodyPr>
            <a:noAutofit/>
          </a:bodyPr>
          <a:lstStyle/>
          <a:p>
            <a:pPr marL="0" indent="0">
              <a:buNone/>
            </a:pPr>
            <a:r>
              <a:rPr lang="en-US" dirty="0">
                <a:solidFill>
                  <a:schemeClr val="accent1">
                    <a:lumMod val="75000"/>
                  </a:schemeClr>
                </a:solidFill>
              </a:rPr>
              <a:t>If you are being bullied, the first thing you should do is tell the bully to s</a:t>
            </a:r>
            <a:r>
              <a:rPr lang="en-US" b="1" dirty="0">
                <a:solidFill>
                  <a:schemeClr val="accent1">
                    <a:lumMod val="75000"/>
                  </a:schemeClr>
                </a:solidFill>
              </a:rPr>
              <a:t>top</a:t>
            </a:r>
            <a:r>
              <a:rPr lang="en-US" dirty="0">
                <a:solidFill>
                  <a:schemeClr val="accent1">
                    <a:lumMod val="75000"/>
                  </a:schemeClr>
                </a:solidFill>
              </a:rPr>
              <a:t>, then tell a grown up that you trust.</a:t>
            </a:r>
            <a:endParaRPr lang="en-GB" dirty="0">
              <a:solidFill>
                <a:schemeClr val="accent1">
                  <a:lumMod val="75000"/>
                </a:schemeClr>
              </a:solidFill>
            </a:endParaRPr>
          </a:p>
          <a:p>
            <a:pPr marL="0" indent="0">
              <a:buNone/>
            </a:pPr>
            <a:r>
              <a:rPr lang="en-US" dirty="0">
                <a:solidFill>
                  <a:schemeClr val="accent1">
                    <a:lumMod val="75000"/>
                  </a:schemeClr>
                </a:solidFill>
              </a:rPr>
              <a:t>You can also:</a:t>
            </a:r>
            <a:endParaRPr lang="en-GB" dirty="0">
              <a:solidFill>
                <a:schemeClr val="accent1">
                  <a:lumMod val="75000"/>
                </a:schemeClr>
              </a:solidFill>
            </a:endParaRPr>
          </a:p>
          <a:p>
            <a:pPr lvl="1"/>
            <a:r>
              <a:rPr lang="en-US" sz="2800" dirty="0">
                <a:solidFill>
                  <a:schemeClr val="accent1">
                    <a:lumMod val="75000"/>
                  </a:schemeClr>
                </a:solidFill>
              </a:rPr>
              <a:t>Make eye contact and tell the bully to leave you alone.</a:t>
            </a:r>
            <a:endParaRPr lang="en-GB" sz="2800" dirty="0">
              <a:solidFill>
                <a:schemeClr val="accent1">
                  <a:lumMod val="75000"/>
                </a:schemeClr>
              </a:solidFill>
            </a:endParaRPr>
          </a:p>
          <a:p>
            <a:pPr lvl="1"/>
            <a:r>
              <a:rPr lang="en-US" sz="2800" dirty="0">
                <a:solidFill>
                  <a:schemeClr val="accent1">
                    <a:lumMod val="75000"/>
                  </a:schemeClr>
                </a:solidFill>
              </a:rPr>
              <a:t>Ignore the bully and walk away.</a:t>
            </a:r>
            <a:endParaRPr lang="en-GB" sz="2800" dirty="0">
              <a:solidFill>
                <a:schemeClr val="accent1">
                  <a:lumMod val="75000"/>
                </a:schemeClr>
              </a:solidFill>
            </a:endParaRPr>
          </a:p>
          <a:p>
            <a:pPr lvl="1"/>
            <a:r>
              <a:rPr lang="en-US" sz="2800" dirty="0">
                <a:solidFill>
                  <a:schemeClr val="accent1">
                    <a:lumMod val="75000"/>
                  </a:schemeClr>
                </a:solidFill>
              </a:rPr>
              <a:t>Tell a grown-up, such as your parent, </a:t>
            </a:r>
            <a:r>
              <a:rPr lang="en-US" sz="2800" dirty="0" err="1">
                <a:solidFill>
                  <a:schemeClr val="accent1">
                    <a:lumMod val="75000"/>
                  </a:schemeClr>
                </a:solidFill>
              </a:rPr>
              <a:t>carer</a:t>
            </a:r>
            <a:r>
              <a:rPr lang="en-US" sz="2800" dirty="0">
                <a:solidFill>
                  <a:schemeClr val="accent1">
                    <a:lumMod val="75000"/>
                  </a:schemeClr>
                </a:solidFill>
              </a:rPr>
              <a:t> or teacher.</a:t>
            </a:r>
          </a:p>
          <a:p>
            <a:pPr marL="0" indent="0">
              <a:buNone/>
            </a:pPr>
            <a:r>
              <a:rPr lang="en-US" dirty="0">
                <a:solidFill>
                  <a:schemeClr val="accent1">
                    <a:lumMod val="75000"/>
                  </a:schemeClr>
                </a:solidFill>
              </a:rPr>
              <a:t>You should try </a:t>
            </a:r>
            <a:r>
              <a:rPr lang="en-US" b="1" dirty="0">
                <a:solidFill>
                  <a:schemeClr val="accent1">
                    <a:lumMod val="75000"/>
                  </a:schemeClr>
                </a:solidFill>
              </a:rPr>
              <a:t>not</a:t>
            </a:r>
            <a:r>
              <a:rPr lang="en-US" dirty="0">
                <a:solidFill>
                  <a:schemeClr val="accent1">
                    <a:lumMod val="75000"/>
                  </a:schemeClr>
                </a:solidFill>
              </a:rPr>
              <a:t> to:</a:t>
            </a:r>
            <a:endParaRPr lang="en-GB" sz="2400" dirty="0">
              <a:solidFill>
                <a:schemeClr val="accent1">
                  <a:lumMod val="75000"/>
                </a:schemeClr>
              </a:solidFill>
            </a:endParaRPr>
          </a:p>
          <a:p>
            <a:pPr lvl="0"/>
            <a:r>
              <a:rPr lang="en-US" b="1" dirty="0">
                <a:solidFill>
                  <a:schemeClr val="accent1">
                    <a:lumMod val="75000"/>
                  </a:schemeClr>
                </a:solidFill>
              </a:rPr>
              <a:t>Do </a:t>
            </a:r>
            <a:r>
              <a:rPr lang="en-US" dirty="0">
                <a:solidFill>
                  <a:schemeClr val="accent1">
                    <a:lumMod val="75000"/>
                  </a:schemeClr>
                </a:solidFill>
              </a:rPr>
              <a:t>what the bully says.</a:t>
            </a:r>
            <a:endParaRPr lang="en-GB" sz="2400" dirty="0">
              <a:solidFill>
                <a:schemeClr val="accent1">
                  <a:lumMod val="75000"/>
                </a:schemeClr>
              </a:solidFill>
            </a:endParaRPr>
          </a:p>
          <a:p>
            <a:pPr lvl="0"/>
            <a:r>
              <a:rPr lang="en-US" dirty="0">
                <a:solidFill>
                  <a:schemeClr val="accent1">
                    <a:lumMod val="75000"/>
                  </a:schemeClr>
                </a:solidFill>
              </a:rPr>
              <a:t>Let what the bully says or does </a:t>
            </a:r>
            <a:r>
              <a:rPr lang="en-US" b="1" dirty="0">
                <a:solidFill>
                  <a:schemeClr val="accent1">
                    <a:lumMod val="75000"/>
                  </a:schemeClr>
                </a:solidFill>
              </a:rPr>
              <a:t>upset </a:t>
            </a:r>
            <a:r>
              <a:rPr lang="en-US" dirty="0">
                <a:solidFill>
                  <a:schemeClr val="accent1">
                    <a:lumMod val="75000"/>
                  </a:schemeClr>
                </a:solidFill>
              </a:rPr>
              <a:t>you.</a:t>
            </a:r>
            <a:endParaRPr lang="en-GB" sz="2400" dirty="0">
              <a:solidFill>
                <a:schemeClr val="accent1">
                  <a:lumMod val="75000"/>
                </a:schemeClr>
              </a:solidFill>
            </a:endParaRPr>
          </a:p>
          <a:p>
            <a:pPr lvl="0"/>
            <a:r>
              <a:rPr lang="en-US" dirty="0">
                <a:solidFill>
                  <a:schemeClr val="accent1">
                    <a:lumMod val="75000"/>
                  </a:schemeClr>
                </a:solidFill>
              </a:rPr>
              <a:t>Get </a:t>
            </a:r>
            <a:r>
              <a:rPr lang="en-US" b="1" dirty="0">
                <a:solidFill>
                  <a:schemeClr val="accent1">
                    <a:lumMod val="75000"/>
                  </a:schemeClr>
                </a:solidFill>
              </a:rPr>
              <a:t>angry </a:t>
            </a:r>
            <a:r>
              <a:rPr lang="en-US" dirty="0">
                <a:solidFill>
                  <a:schemeClr val="accent1">
                    <a:lumMod val="75000"/>
                  </a:schemeClr>
                </a:solidFill>
              </a:rPr>
              <a:t>or hit them.</a:t>
            </a:r>
            <a:endParaRPr lang="en-GB" sz="2800" dirty="0">
              <a:solidFill>
                <a:schemeClr val="accent1">
                  <a:lumMod val="75000"/>
                </a:schemeClr>
              </a:solidFill>
            </a:endParaRPr>
          </a:p>
          <a:p>
            <a:pPr marL="0" indent="0" eaLnBrk="0" fontAlgn="base" hangingPunct="0">
              <a:lnSpc>
                <a:spcPct val="100000"/>
              </a:lnSpc>
              <a:spcBef>
                <a:spcPct val="0"/>
              </a:spcBef>
              <a:spcAft>
                <a:spcPct val="0"/>
              </a:spcAft>
              <a:buNone/>
            </a:pPr>
            <a:endParaRPr kumimoji="0" lang="en-US" altLang="en-US" sz="2400" b="0" i="0" u="none" strike="noStrike" cap="none" normalizeH="0" baseline="0" dirty="0">
              <a:ln>
                <a:noFill/>
              </a:ln>
              <a:solidFill>
                <a:schemeClr val="accent1">
                  <a:lumMod val="75000"/>
                </a:schemeClr>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9" name="image7.png">
            <a:extLst>
              <a:ext uri="{FF2B5EF4-FFF2-40B4-BE49-F238E27FC236}">
                <a16:creationId xmlns:a16="http://schemas.microsoft.com/office/drawing/2014/main" id="{D2E80237-A1A6-4869-80C5-757A2B64211D}"/>
              </a:ext>
            </a:extLst>
          </p:cNvPr>
          <p:cNvPicPr/>
          <p:nvPr/>
        </p:nvPicPr>
        <p:blipFill>
          <a:blip r:embed="rId2" cstate="print"/>
          <a:stretch>
            <a:fillRect/>
          </a:stretch>
        </p:blipFill>
        <p:spPr>
          <a:xfrm>
            <a:off x="490960" y="437467"/>
            <a:ext cx="464820" cy="876300"/>
          </a:xfrm>
          <a:prstGeom prst="rect">
            <a:avLst/>
          </a:prstGeom>
        </p:spPr>
      </p:pic>
      <p:pic>
        <p:nvPicPr>
          <p:cNvPr id="10" name="image8.png" descr="C:\Users\elly.hancock\AppData\Local\Microsoft\Windows\Temporary Internet Files\Content.IE5\GO5AWKJR\no_bully[1].png">
            <a:extLst>
              <a:ext uri="{FF2B5EF4-FFF2-40B4-BE49-F238E27FC236}">
                <a16:creationId xmlns:a16="http://schemas.microsoft.com/office/drawing/2014/main" id="{61F51D42-D2C2-4ECF-95C6-A76E174F7460}"/>
              </a:ext>
            </a:extLst>
          </p:cNvPr>
          <p:cNvPicPr/>
          <p:nvPr/>
        </p:nvPicPr>
        <p:blipFill>
          <a:blip r:embed="rId3" cstate="print"/>
          <a:stretch>
            <a:fillRect/>
          </a:stretch>
        </p:blipFill>
        <p:spPr>
          <a:xfrm>
            <a:off x="10463515" y="2561261"/>
            <a:ext cx="1021518" cy="1177362"/>
          </a:xfrm>
          <a:prstGeom prst="rect">
            <a:avLst/>
          </a:prstGeom>
        </p:spPr>
      </p:pic>
    </p:spTree>
    <p:extLst>
      <p:ext uri="{BB962C8B-B14F-4D97-AF65-F5344CB8AC3E}">
        <p14:creationId xmlns:p14="http://schemas.microsoft.com/office/powerpoint/2010/main" val="3815436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500"/>
                                        <p:tgtEl>
                                          <p:spTgt spid="3">
                                            <p:txEl>
                                              <p:pRg st="1" end="1"/>
                                            </p:txEl>
                                          </p:spTgt>
                                        </p:tgtEl>
                                      </p:cBhvr>
                                    </p:animEffect>
                                  </p:childTnLst>
                                </p:cTn>
                              </p:par>
                              <p:par>
                                <p:cTn id="12" presetID="10" presetClass="entr" presetSubtype="0"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Effect transition="in" filter="wipe(down)">
                                      <p:cBhvr>
                                        <p:cTn id="29" dur="500"/>
                                        <p:tgtEl>
                                          <p:spTgt spid="3">
                                            <p:txEl>
                                              <p:pRg st="5" end="5"/>
                                            </p:txEl>
                                          </p:spTgt>
                                        </p:tgtEl>
                                      </p:cBhvr>
                                    </p:animEffect>
                                  </p:childTnLst>
                                </p:cTn>
                              </p:par>
                              <p:par>
                                <p:cTn id="30" presetID="22" presetClass="entr" presetSubtype="4"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wipe(down)">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E903B-58FE-4E41-A69F-98562B52B1E4}"/>
              </a:ext>
            </a:extLst>
          </p:cNvPr>
          <p:cNvSpPr>
            <a:spLocks noGrp="1"/>
          </p:cNvSpPr>
          <p:nvPr>
            <p:ph type="title"/>
          </p:nvPr>
        </p:nvSpPr>
        <p:spPr>
          <a:xfrm>
            <a:off x="838200" y="1480644"/>
            <a:ext cx="10515600" cy="4271189"/>
          </a:xfrm>
        </p:spPr>
        <p:txBody>
          <a:bodyPr>
            <a:normAutofit fontScale="90000"/>
          </a:bodyPr>
          <a:lstStyle/>
          <a:p>
            <a:r>
              <a:rPr lang="en-US" dirty="0">
                <a:solidFill>
                  <a:srgbClr val="0070C0"/>
                </a:solidFill>
                <a:latin typeface="+mn-lt"/>
              </a:rPr>
              <a:t>Always remember that if you are being bullied, it  is </a:t>
            </a:r>
            <a:r>
              <a:rPr lang="en-US" b="1" dirty="0">
                <a:solidFill>
                  <a:srgbClr val="0070C0"/>
                </a:solidFill>
                <a:latin typeface="+mn-lt"/>
              </a:rPr>
              <a:t>not your fault </a:t>
            </a:r>
            <a:r>
              <a:rPr lang="en-US" dirty="0">
                <a:solidFill>
                  <a:srgbClr val="0070C0"/>
                </a:solidFill>
                <a:latin typeface="+mn-lt"/>
              </a:rPr>
              <a:t>and you are </a:t>
            </a:r>
            <a:r>
              <a:rPr lang="en-US" b="1" dirty="0">
                <a:solidFill>
                  <a:srgbClr val="0070C0"/>
                </a:solidFill>
                <a:latin typeface="+mn-lt"/>
              </a:rPr>
              <a:t>never alone</a:t>
            </a:r>
            <a:r>
              <a:rPr lang="en-US" dirty="0">
                <a:solidFill>
                  <a:srgbClr val="0070C0"/>
                </a:solidFill>
                <a:latin typeface="+mn-lt"/>
              </a:rPr>
              <a:t>.</a:t>
            </a:r>
            <a:br>
              <a:rPr lang="en-US" dirty="0">
                <a:solidFill>
                  <a:srgbClr val="0070C0"/>
                </a:solidFill>
                <a:latin typeface="+mn-lt"/>
              </a:rPr>
            </a:br>
            <a:br>
              <a:rPr lang="en-US" dirty="0">
                <a:solidFill>
                  <a:srgbClr val="0070C0"/>
                </a:solidFill>
                <a:latin typeface="+mn-lt"/>
              </a:rPr>
            </a:br>
            <a:r>
              <a:rPr lang="en-US" altLang="en-US" dirty="0">
                <a:solidFill>
                  <a:srgbClr val="0070C0"/>
                </a:solidFill>
                <a:latin typeface="+mn-lt"/>
                <a:ea typeface="Arial MT"/>
                <a:cs typeface="Calibri" panose="020F0502020204030204" pitchFamily="34" charset="0"/>
              </a:rPr>
              <a:t>You shouldn’t be scared to </a:t>
            </a:r>
            <a:r>
              <a:rPr lang="en-US" altLang="en-US" b="1" dirty="0">
                <a:solidFill>
                  <a:srgbClr val="0070C0"/>
                </a:solidFill>
                <a:latin typeface="+mn-lt"/>
                <a:ea typeface="Arial MT"/>
                <a:cs typeface="Calibri" panose="020F0502020204030204" pitchFamily="34" charset="0"/>
              </a:rPr>
              <a:t>talk to someone </a:t>
            </a:r>
            <a:r>
              <a:rPr lang="en-US" altLang="en-US" dirty="0">
                <a:solidFill>
                  <a:srgbClr val="0070C0"/>
                </a:solidFill>
                <a:latin typeface="+mn-lt"/>
                <a:ea typeface="Arial MT"/>
                <a:cs typeface="Calibri" panose="020F0502020204030204" pitchFamily="34" charset="0"/>
              </a:rPr>
              <a:t>if you are being bullied. If you talk to a grown-up, we can </a:t>
            </a:r>
            <a:r>
              <a:rPr lang="en-US" altLang="en-US" b="1" dirty="0">
                <a:solidFill>
                  <a:srgbClr val="0070C0"/>
                </a:solidFill>
                <a:latin typeface="+mn-lt"/>
                <a:ea typeface="Arial MT"/>
                <a:cs typeface="Calibri" panose="020F0502020204030204" pitchFamily="34" charset="0"/>
              </a:rPr>
              <a:t>make the bullying stop</a:t>
            </a:r>
            <a:br>
              <a:rPr lang="en-US" dirty="0">
                <a:solidFill>
                  <a:schemeClr val="accent1">
                    <a:lumMod val="75000"/>
                  </a:schemeClr>
                </a:solidFill>
              </a:rPr>
            </a:br>
            <a:br>
              <a:rPr lang="en-US" dirty="0">
                <a:solidFill>
                  <a:schemeClr val="accent1">
                    <a:lumMod val="75000"/>
                  </a:schemeClr>
                </a:solidFill>
              </a:rPr>
            </a:br>
            <a:br>
              <a:rPr lang="en-GB" sz="4000" dirty="0">
                <a:solidFill>
                  <a:schemeClr val="accent1">
                    <a:lumMod val="75000"/>
                  </a:schemeClr>
                </a:solidFill>
              </a:rPr>
            </a:br>
            <a:endParaRPr lang="en-GB" dirty="0">
              <a:solidFill>
                <a:schemeClr val="accent1">
                  <a:lumMod val="75000"/>
                </a:schemeClr>
              </a:solidFill>
            </a:endParaRPr>
          </a:p>
        </p:txBody>
      </p:sp>
      <p:sp>
        <p:nvSpPr>
          <p:cNvPr id="3" name="Footer Placeholder 2">
            <a:extLst>
              <a:ext uri="{FF2B5EF4-FFF2-40B4-BE49-F238E27FC236}">
                <a16:creationId xmlns:a16="http://schemas.microsoft.com/office/drawing/2014/main" id="{321B5F04-4FBB-4E02-BB96-FE1FA5ABE06C}"/>
              </a:ext>
            </a:extLst>
          </p:cNvPr>
          <p:cNvSpPr>
            <a:spLocks noGrp="1"/>
          </p:cNvSpPr>
          <p:nvPr>
            <p:ph type="ftr" sz="quarter" idx="11"/>
          </p:nvPr>
        </p:nvSpPr>
        <p:spPr>
          <a:xfrm>
            <a:off x="2857982" y="6217453"/>
            <a:ext cx="6992073" cy="365125"/>
          </a:xfrm>
        </p:spPr>
        <p:txBody>
          <a:bodyPr/>
          <a:lstStyle/>
          <a:p>
            <a:r>
              <a:rPr lang="en-GB" sz="2800" i="1" dirty="0">
                <a:solidFill>
                  <a:srgbClr val="7030A0"/>
                </a:solidFill>
              </a:rPr>
              <a:t>Building a foundation for love &amp; learning</a:t>
            </a:r>
            <a:r>
              <a:rPr lang="en-GB" dirty="0"/>
              <a:t>.</a:t>
            </a:r>
          </a:p>
        </p:txBody>
      </p:sp>
      <p:pic>
        <p:nvPicPr>
          <p:cNvPr id="4" name="image10.png" descr="http://images.clipartpanda.com/male-english-teacher-clipart-schoolteacher-clipart-4ibxapKig.png">
            <a:extLst>
              <a:ext uri="{FF2B5EF4-FFF2-40B4-BE49-F238E27FC236}">
                <a16:creationId xmlns:a16="http://schemas.microsoft.com/office/drawing/2014/main" id="{986B88E7-3306-42A3-A1DD-086A3EA9902D}"/>
              </a:ext>
            </a:extLst>
          </p:cNvPr>
          <p:cNvPicPr/>
          <p:nvPr/>
        </p:nvPicPr>
        <p:blipFill>
          <a:blip r:embed="rId2" cstate="print"/>
          <a:stretch>
            <a:fillRect/>
          </a:stretch>
        </p:blipFill>
        <p:spPr>
          <a:xfrm>
            <a:off x="9560689" y="3979705"/>
            <a:ext cx="1288221" cy="2073854"/>
          </a:xfrm>
          <a:prstGeom prst="rect">
            <a:avLst/>
          </a:prstGeom>
        </p:spPr>
      </p:pic>
      <p:sp>
        <p:nvSpPr>
          <p:cNvPr id="5" name="Rectangle 2">
            <a:extLst>
              <a:ext uri="{FF2B5EF4-FFF2-40B4-BE49-F238E27FC236}">
                <a16:creationId xmlns:a16="http://schemas.microsoft.com/office/drawing/2014/main" id="{5AB64EE9-AA24-4B74-B63D-C8D85FCD6623}"/>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ectangle 3">
            <a:extLst>
              <a:ext uri="{FF2B5EF4-FFF2-40B4-BE49-F238E27FC236}">
                <a16:creationId xmlns:a16="http://schemas.microsoft.com/office/drawing/2014/main" id="{DC6674C7-11DD-4968-BFE4-05BA1AC2EEB2}"/>
              </a:ext>
            </a:extLst>
          </p:cNvPr>
          <p:cNvSpPr>
            <a:spLocks noChangeArrowheads="1"/>
          </p:cNvSpPr>
          <p:nvPr/>
        </p:nvSpPr>
        <p:spPr bwMode="auto">
          <a:xfrm>
            <a:off x="1222375" y="318701"/>
            <a:ext cx="223138"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alibri" panose="020F0502020204030204" pitchFamily="34" charset="0"/>
                <a:ea typeface="Arial MT"/>
                <a:cs typeface="Calibri" panose="020F0502020204030204" pitchFamily="34" charset="0"/>
              </a:rPr>
              <a: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41743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a:xfrm>
            <a:off x="104173" y="365125"/>
            <a:ext cx="11702004" cy="1325563"/>
          </a:xfrm>
        </p:spPr>
        <p:txBody>
          <a:bodyPr>
            <a:normAutofit fontScale="90000"/>
          </a:bodyPr>
          <a:lstStyle/>
          <a:p>
            <a:pPr algn="ctr"/>
            <a:r>
              <a:rPr lang="en-US" b="1" dirty="0">
                <a:solidFill>
                  <a:srgbClr val="0070C0"/>
                </a:solidFill>
                <a:latin typeface="+mn-lt"/>
              </a:rPr>
              <a:t>What should I do if I see someone else being bullied?</a:t>
            </a:r>
            <a:br>
              <a:rPr lang="en-GB" b="1" dirty="0">
                <a:solidFill>
                  <a:srgbClr val="0070C0"/>
                </a:solidFill>
                <a:latin typeface="+mn-lt"/>
              </a:rPr>
            </a:b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668060"/>
            <a:ext cx="10515600" cy="3744973"/>
          </a:xfrm>
        </p:spPr>
        <p:txBody>
          <a:bodyPr>
            <a:noAutofit/>
          </a:bodyPr>
          <a:lstStyle/>
          <a:p>
            <a:pPr marL="0" lvl="0" indent="0" eaLnBrk="0" fontAlgn="base" hangingPunct="0">
              <a:lnSpc>
                <a:spcPct val="100000"/>
              </a:lnSpc>
              <a:spcBef>
                <a:spcPct val="0"/>
              </a:spcBef>
              <a:spcAft>
                <a:spcPct val="0"/>
              </a:spcAft>
              <a:buNone/>
            </a:pPr>
            <a:r>
              <a:rPr kumimoji="0" lang="en-US" altLang="en-US" sz="2400" b="0" i="0" u="none" strike="noStrike" cap="none" normalizeH="0" baseline="0" dirty="0">
                <a:ln>
                  <a:noFill/>
                </a:ln>
                <a:solidFill>
                  <a:srgbClr val="0070C0"/>
                </a:solidFill>
                <a:effectLst/>
                <a:ea typeface="Arial MT"/>
                <a:cs typeface="Calibri" panose="020F0502020204030204" pitchFamily="34" charset="0"/>
              </a:rPr>
              <a:t>If you see someone else being bullied, it is important that you </a:t>
            </a:r>
            <a:r>
              <a:rPr kumimoji="0" lang="en-US" altLang="en-US" sz="2400" b="1" i="0" u="none" strike="noStrike" cap="none" normalizeH="0" baseline="0" dirty="0">
                <a:ln>
                  <a:noFill/>
                </a:ln>
                <a:solidFill>
                  <a:srgbClr val="0070C0"/>
                </a:solidFill>
                <a:effectLst/>
                <a:ea typeface="Arial MT"/>
                <a:cs typeface="Calibri" panose="020F0502020204030204" pitchFamily="34" charset="0"/>
              </a:rPr>
              <a:t>help </a:t>
            </a:r>
            <a:r>
              <a:rPr kumimoji="0" lang="en-US" altLang="en-US" sz="2400" b="0" i="0" u="none" strike="noStrike" cap="none" normalizeH="0" baseline="0" dirty="0">
                <a:ln>
                  <a:noFill/>
                </a:ln>
                <a:solidFill>
                  <a:srgbClr val="0070C0"/>
                </a:solidFill>
                <a:effectLst/>
                <a:ea typeface="Arial MT"/>
                <a:cs typeface="Calibri" panose="020F0502020204030204" pitchFamily="34" charset="0"/>
              </a:rPr>
              <a:t>that  person.</a:t>
            </a:r>
          </a:p>
          <a:p>
            <a:pPr marL="0" lvl="0" indent="0" eaLnBrk="0" fontAlgn="base" hangingPunct="0">
              <a:lnSpc>
                <a:spcPct val="100000"/>
              </a:lnSpc>
              <a:spcBef>
                <a:spcPct val="0"/>
              </a:spcBef>
              <a:spcAft>
                <a:spcPct val="0"/>
              </a:spcAft>
              <a:buNone/>
            </a:pPr>
            <a:endParaRPr kumimoji="0" lang="en-GB" altLang="en-US" sz="1200" b="0" i="0" u="none" strike="noStrike" cap="none" normalizeH="0" baseline="0" dirty="0">
              <a:ln>
                <a:noFill/>
              </a:ln>
              <a:solidFill>
                <a:srgbClr val="0070C0"/>
              </a:solidFill>
              <a:effectLst/>
            </a:endParaRPr>
          </a:p>
          <a:p>
            <a:pPr marL="0" lvl="0" indent="0" eaLnBrk="0" fontAlgn="base" hangingPunct="0">
              <a:lnSpc>
                <a:spcPct val="100000"/>
              </a:lnSpc>
              <a:spcBef>
                <a:spcPct val="0"/>
              </a:spcBef>
              <a:spcAft>
                <a:spcPct val="0"/>
              </a:spcAft>
              <a:buNone/>
            </a:pPr>
            <a:r>
              <a:rPr kumimoji="0" lang="en-US" altLang="en-US" sz="2400" b="0" i="0" u="none" strike="noStrike" cap="none" normalizeH="0" baseline="0" dirty="0">
                <a:ln>
                  <a:noFill/>
                </a:ln>
                <a:solidFill>
                  <a:srgbClr val="0070C0"/>
                </a:solidFill>
                <a:effectLst/>
                <a:ea typeface="Arial MT"/>
                <a:cs typeface="Calibri" panose="020F0502020204030204" pitchFamily="34" charset="0"/>
              </a:rPr>
              <a:t>You should </a:t>
            </a:r>
            <a:r>
              <a:rPr kumimoji="0" lang="en-US" altLang="en-US" sz="2400" b="1" i="0" u="none" strike="noStrike" cap="none" normalizeH="0" baseline="0" dirty="0">
                <a:ln>
                  <a:noFill/>
                </a:ln>
                <a:solidFill>
                  <a:srgbClr val="0070C0"/>
                </a:solidFill>
                <a:effectLst/>
                <a:ea typeface="Arial MT"/>
                <a:cs typeface="Calibri" panose="020F0502020204030204" pitchFamily="34" charset="0"/>
              </a:rPr>
              <a:t>never walk away </a:t>
            </a:r>
            <a:r>
              <a:rPr kumimoji="0" lang="en-US" altLang="en-US" sz="2400" b="0" i="0" u="none" strike="noStrike" cap="none" normalizeH="0" baseline="0" dirty="0">
                <a:ln>
                  <a:noFill/>
                </a:ln>
                <a:solidFill>
                  <a:srgbClr val="0070C0"/>
                </a:solidFill>
                <a:effectLst/>
                <a:ea typeface="Arial MT"/>
                <a:cs typeface="Calibri" panose="020F0502020204030204" pitchFamily="34" charset="0"/>
              </a:rPr>
              <a:t>and </a:t>
            </a:r>
            <a:r>
              <a:rPr kumimoji="0" lang="en-US" altLang="en-US" sz="2400" b="1" i="0" u="none" strike="noStrike" cap="none" normalizeH="0" baseline="0" dirty="0">
                <a:ln>
                  <a:noFill/>
                </a:ln>
                <a:solidFill>
                  <a:srgbClr val="0070C0"/>
                </a:solidFill>
                <a:effectLst/>
                <a:ea typeface="Arial MT"/>
                <a:cs typeface="Calibri" panose="020F0502020204030204" pitchFamily="34" charset="0"/>
              </a:rPr>
              <a:t>ignore </a:t>
            </a:r>
            <a:r>
              <a:rPr kumimoji="0" lang="en-US" altLang="en-US" sz="2400" b="0" i="0" u="none" strike="noStrike" cap="none" normalizeH="0" baseline="0" dirty="0">
                <a:ln>
                  <a:noFill/>
                </a:ln>
                <a:solidFill>
                  <a:srgbClr val="0070C0"/>
                </a:solidFill>
                <a:effectLst/>
                <a:ea typeface="Arial MT"/>
                <a:cs typeface="Calibri" panose="020F0502020204030204" pitchFamily="34" charset="0"/>
              </a:rPr>
              <a:t>the bullying if you see someone else being bullied, because the bully will keep on upsetting that person.</a:t>
            </a:r>
            <a:endParaRPr kumimoji="0" lang="en-GB" altLang="en-US" sz="1200" b="0" i="0" u="none" strike="noStrike" cap="none" normalizeH="0" baseline="0" dirty="0">
              <a:ln>
                <a:noFill/>
              </a:ln>
              <a:solidFill>
                <a:srgbClr val="0070C0"/>
              </a:solidFill>
              <a:effectLst/>
            </a:endParaRPr>
          </a:p>
          <a:p>
            <a:pPr marL="0" indent="0" eaLnBrk="0" fontAlgn="base" hangingPunct="0">
              <a:lnSpc>
                <a:spcPct val="100000"/>
              </a:lnSpc>
              <a:spcBef>
                <a:spcPct val="0"/>
              </a:spcBef>
              <a:spcAft>
                <a:spcPct val="0"/>
              </a:spcAft>
              <a:buNone/>
            </a:pPr>
            <a:endParaRPr kumimoji="0" lang="en-US" altLang="en-US" sz="2400" b="0" i="0" u="none" strike="noStrike" cap="none" normalizeH="0" baseline="0" dirty="0">
              <a:ln>
                <a:noFill/>
              </a:ln>
              <a:solidFill>
                <a:srgbClr val="0070C0"/>
              </a:solidFill>
              <a:effectLst/>
            </a:endParaRPr>
          </a:p>
          <a:p>
            <a:pPr marL="0" indent="0" eaLnBrk="0" fontAlgn="base" hangingPunct="0">
              <a:lnSpc>
                <a:spcPct val="100000"/>
              </a:lnSpc>
              <a:spcBef>
                <a:spcPct val="0"/>
              </a:spcBef>
              <a:spcAft>
                <a:spcPct val="0"/>
              </a:spcAft>
              <a:buNone/>
            </a:pPr>
            <a:r>
              <a:rPr kumimoji="0" lang="en-US" altLang="en-US" sz="2400" b="0" i="0" u="none" strike="noStrike" cap="none" normalizeH="0" baseline="0" dirty="0">
                <a:ln>
                  <a:noFill/>
                </a:ln>
                <a:solidFill>
                  <a:srgbClr val="0070C0"/>
                </a:solidFill>
                <a:effectLst/>
                <a:ea typeface="Arial MT"/>
                <a:cs typeface="Calibri" panose="020F0502020204030204" pitchFamily="34" charset="0"/>
              </a:rPr>
              <a:t>If you can, and it is </a:t>
            </a:r>
            <a:r>
              <a:rPr kumimoji="0" lang="en-US" altLang="en-US" sz="2400" b="1" i="0" u="none" strike="noStrike" cap="none" normalizeH="0" baseline="0" dirty="0">
                <a:ln>
                  <a:noFill/>
                </a:ln>
                <a:solidFill>
                  <a:srgbClr val="0070C0"/>
                </a:solidFill>
                <a:effectLst/>
                <a:ea typeface="Arial MT"/>
                <a:cs typeface="Calibri" panose="020F0502020204030204" pitchFamily="34" charset="0"/>
              </a:rPr>
              <a:t>safe</a:t>
            </a:r>
            <a:r>
              <a:rPr kumimoji="0" lang="en-US" altLang="en-US" sz="2400" b="0" i="0" u="none" strike="noStrike" cap="none" normalizeH="0" baseline="0" dirty="0">
                <a:ln>
                  <a:noFill/>
                </a:ln>
                <a:solidFill>
                  <a:srgbClr val="0070C0"/>
                </a:solidFill>
                <a:effectLst/>
                <a:ea typeface="Arial MT"/>
                <a:cs typeface="Calibri" panose="020F0502020204030204" pitchFamily="34" charset="0"/>
              </a:rPr>
              <a:t>, tell the bully to </a:t>
            </a:r>
            <a:r>
              <a:rPr kumimoji="0" lang="en-US" altLang="en-US" sz="2400" b="1" i="0" u="none" strike="noStrike" cap="none" normalizeH="0" baseline="0" dirty="0">
                <a:ln>
                  <a:noFill/>
                </a:ln>
                <a:solidFill>
                  <a:srgbClr val="0070C0"/>
                </a:solidFill>
                <a:effectLst/>
                <a:ea typeface="Arial MT"/>
                <a:cs typeface="Calibri" panose="020F0502020204030204" pitchFamily="34" charset="0"/>
              </a:rPr>
              <a:t>stop</a:t>
            </a:r>
            <a:r>
              <a:rPr kumimoji="0" lang="en-US" altLang="en-US" sz="2400" b="0" i="0" u="none" strike="noStrike" cap="none" normalizeH="0" baseline="0" dirty="0">
                <a:ln>
                  <a:noFill/>
                </a:ln>
                <a:solidFill>
                  <a:srgbClr val="0070C0"/>
                </a:solidFill>
                <a:effectLst/>
                <a:ea typeface="Arial MT"/>
                <a:cs typeface="Calibri" panose="020F0502020204030204" pitchFamily="34" charset="0"/>
              </a:rPr>
              <a:t>, but never get angry or hit them.</a:t>
            </a:r>
            <a:r>
              <a:rPr kumimoji="0" lang="en-GB" altLang="en-US" sz="1200" b="0" i="0" u="none" strike="noStrike" cap="none" normalizeH="0" baseline="0" dirty="0">
                <a:ln>
                  <a:noFill/>
                </a:ln>
                <a:solidFill>
                  <a:srgbClr val="0070C0"/>
                </a:solidFill>
                <a:effectLst/>
              </a:rPr>
              <a:t> </a:t>
            </a:r>
            <a:endParaRPr kumimoji="0" lang="en-GB" altLang="en-US" sz="3600" b="0" i="0" u="none" strike="noStrike" cap="none" normalizeH="0" baseline="0" dirty="0">
              <a:ln>
                <a:noFill/>
              </a:ln>
              <a:solidFill>
                <a:srgbClr val="0070C0"/>
              </a:solidFill>
              <a:effectLst/>
            </a:endParaRPr>
          </a:p>
          <a:p>
            <a:pPr marL="0" indent="0" eaLnBrk="0" fontAlgn="base" hangingPunct="0">
              <a:lnSpc>
                <a:spcPct val="100000"/>
              </a:lnSpc>
              <a:spcBef>
                <a:spcPct val="0"/>
              </a:spcBef>
              <a:spcAft>
                <a:spcPct val="0"/>
              </a:spcAft>
              <a:buNone/>
            </a:pPr>
            <a:endParaRPr kumimoji="0" lang="en-US" altLang="en-US" sz="2400" b="0" i="0" u="none" strike="noStrike" cap="none" normalizeH="0" baseline="0" dirty="0">
              <a:ln>
                <a:noFill/>
              </a:ln>
              <a:solidFill>
                <a:schemeClr val="accent1">
                  <a:lumMod val="75000"/>
                </a:schemeClr>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 name="image8.png" descr="C:\Users\elly.hancock\AppData\Local\Microsoft\Windows\Temporary Internet Files\Content.IE5\GO5AWKJR\no_bully[1].png">
            <a:extLst>
              <a:ext uri="{FF2B5EF4-FFF2-40B4-BE49-F238E27FC236}">
                <a16:creationId xmlns:a16="http://schemas.microsoft.com/office/drawing/2014/main" id="{61F51D42-D2C2-4ECF-95C6-A76E174F7460}"/>
              </a:ext>
            </a:extLst>
          </p:cNvPr>
          <p:cNvPicPr/>
          <p:nvPr/>
        </p:nvPicPr>
        <p:blipFill>
          <a:blip r:embed="rId2" cstate="print"/>
          <a:stretch>
            <a:fillRect/>
          </a:stretch>
        </p:blipFill>
        <p:spPr>
          <a:xfrm>
            <a:off x="376850" y="5258519"/>
            <a:ext cx="1021518" cy="1177362"/>
          </a:xfrm>
          <a:prstGeom prst="rect">
            <a:avLst/>
          </a:prstGeom>
        </p:spPr>
      </p:pic>
      <p:pic>
        <p:nvPicPr>
          <p:cNvPr id="11" name="image9.png">
            <a:extLst>
              <a:ext uri="{FF2B5EF4-FFF2-40B4-BE49-F238E27FC236}">
                <a16:creationId xmlns:a16="http://schemas.microsoft.com/office/drawing/2014/main" id="{9678DD0B-6B79-4BE5-975A-38E077C122C1}"/>
              </a:ext>
            </a:extLst>
          </p:cNvPr>
          <p:cNvPicPr/>
          <p:nvPr/>
        </p:nvPicPr>
        <p:blipFill>
          <a:blip r:embed="rId3" cstate="print"/>
          <a:stretch>
            <a:fillRect/>
          </a:stretch>
        </p:blipFill>
        <p:spPr>
          <a:xfrm>
            <a:off x="396119" y="877486"/>
            <a:ext cx="491490" cy="790575"/>
          </a:xfrm>
          <a:prstGeom prst="rect">
            <a:avLst/>
          </a:prstGeom>
        </p:spPr>
      </p:pic>
      <p:pic>
        <p:nvPicPr>
          <p:cNvPr id="7169" name="image10.png" descr="http://images.clipartpanda.com/male-english-teacher-clipart-schoolteacher-clipart-4ibxapKig.png">
            <a:extLst>
              <a:ext uri="{FF2B5EF4-FFF2-40B4-BE49-F238E27FC236}">
                <a16:creationId xmlns:a16="http://schemas.microsoft.com/office/drawing/2014/main" id="{87FA21FA-05B6-4F47-BD2A-76E7A12C1B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07639" y="4511303"/>
            <a:ext cx="998538" cy="1770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733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a:xfrm>
            <a:off x="104173" y="365125"/>
            <a:ext cx="11702004" cy="1325563"/>
          </a:xfrm>
        </p:spPr>
        <p:txBody>
          <a:bodyPr>
            <a:normAutofit/>
          </a:bodyPr>
          <a:lstStyle/>
          <a:p>
            <a:pPr algn="ctr"/>
            <a:r>
              <a:rPr lang="en-US" dirty="0">
                <a:solidFill>
                  <a:srgbClr val="0070C0"/>
                </a:solidFill>
                <a:latin typeface="+mn-lt"/>
              </a:rPr>
              <a:t>Who can I talk to?</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668060"/>
            <a:ext cx="10515600" cy="3744973"/>
          </a:xfrm>
        </p:spPr>
        <p:txBody>
          <a:bodyPr>
            <a:noAutofit/>
          </a:bodyPr>
          <a:lstStyle/>
          <a:p>
            <a:pPr marL="0" lvl="0" indent="0" eaLnBrk="0" fontAlgn="base" hangingPunct="0">
              <a:lnSpc>
                <a:spcPct val="100000"/>
              </a:lnSpc>
              <a:spcBef>
                <a:spcPct val="0"/>
              </a:spcBef>
              <a:spcAft>
                <a:spcPct val="0"/>
              </a:spcAft>
              <a:buNone/>
            </a:pPr>
            <a:r>
              <a:rPr lang="en-US" dirty="0">
                <a:solidFill>
                  <a:srgbClr val="0070C0"/>
                </a:solidFill>
              </a:rPr>
              <a:t>It is important that you </a:t>
            </a:r>
            <a:r>
              <a:rPr lang="en-US" b="1" dirty="0">
                <a:solidFill>
                  <a:srgbClr val="0070C0"/>
                </a:solidFill>
              </a:rPr>
              <a:t>tell someone </a:t>
            </a:r>
            <a:r>
              <a:rPr lang="en-US" dirty="0">
                <a:solidFill>
                  <a:srgbClr val="0070C0"/>
                </a:solidFill>
              </a:rPr>
              <a:t>as soon as you are being bullied, or you notice someone else being bullied.</a:t>
            </a:r>
            <a:endParaRPr lang="en-GB" dirty="0">
              <a:solidFill>
                <a:srgbClr val="0070C0"/>
              </a:solidFill>
            </a:endParaRPr>
          </a:p>
          <a:p>
            <a:pPr marL="0" indent="0">
              <a:buNone/>
            </a:pPr>
            <a:endParaRPr lang="en-GB" dirty="0"/>
          </a:p>
          <a:p>
            <a:pPr marL="0" indent="0">
              <a:buNone/>
            </a:pPr>
            <a:r>
              <a:rPr lang="en-US" dirty="0">
                <a:solidFill>
                  <a:srgbClr val="0070C0"/>
                </a:solidFill>
              </a:rPr>
              <a:t>Speaking to someone like your </a:t>
            </a:r>
            <a:r>
              <a:rPr lang="en-US" b="1" dirty="0">
                <a:solidFill>
                  <a:srgbClr val="0070C0"/>
                </a:solidFill>
              </a:rPr>
              <a:t>mum</a:t>
            </a:r>
            <a:r>
              <a:rPr lang="en-US" dirty="0">
                <a:solidFill>
                  <a:srgbClr val="0070C0"/>
                </a:solidFill>
              </a:rPr>
              <a:t>, </a:t>
            </a:r>
            <a:r>
              <a:rPr lang="en-US" b="1" dirty="0">
                <a:solidFill>
                  <a:srgbClr val="0070C0"/>
                </a:solidFill>
              </a:rPr>
              <a:t>dad</a:t>
            </a:r>
            <a:r>
              <a:rPr lang="en-US" dirty="0">
                <a:solidFill>
                  <a:srgbClr val="0070C0"/>
                </a:solidFill>
              </a:rPr>
              <a:t>, </a:t>
            </a:r>
            <a:r>
              <a:rPr lang="en-US" b="1" dirty="0" err="1">
                <a:solidFill>
                  <a:srgbClr val="0070C0"/>
                </a:solidFill>
              </a:rPr>
              <a:t>carer</a:t>
            </a:r>
            <a:r>
              <a:rPr lang="en-US" b="1" dirty="0">
                <a:solidFill>
                  <a:srgbClr val="0070C0"/>
                </a:solidFill>
              </a:rPr>
              <a:t> </a:t>
            </a:r>
            <a:r>
              <a:rPr lang="en-US" dirty="0">
                <a:solidFill>
                  <a:srgbClr val="0070C0"/>
                </a:solidFill>
              </a:rPr>
              <a:t>or </a:t>
            </a:r>
            <a:r>
              <a:rPr lang="en-US" b="1" dirty="0">
                <a:solidFill>
                  <a:srgbClr val="0070C0"/>
                </a:solidFill>
              </a:rPr>
              <a:t>teacher </a:t>
            </a:r>
            <a:r>
              <a:rPr lang="en-US" dirty="0">
                <a:solidFill>
                  <a:srgbClr val="0070C0"/>
                </a:solidFill>
              </a:rPr>
              <a:t>will mean that we can make sure the </a:t>
            </a:r>
            <a:r>
              <a:rPr lang="en-US" b="1" dirty="0">
                <a:solidFill>
                  <a:srgbClr val="0070C0"/>
                </a:solidFill>
              </a:rPr>
              <a:t>bullying  stops </a:t>
            </a:r>
            <a:r>
              <a:rPr lang="en-US" dirty="0">
                <a:solidFill>
                  <a:srgbClr val="0070C0"/>
                </a:solidFill>
              </a:rPr>
              <a:t>and doesn’t happen again.</a:t>
            </a:r>
            <a:endParaRPr lang="en-GB" dirty="0">
              <a:solidFill>
                <a:srgbClr val="0070C0"/>
              </a:solidFill>
            </a:endParaRPr>
          </a:p>
          <a:p>
            <a:pPr marL="0" indent="0">
              <a:buNone/>
            </a:pPr>
            <a:endParaRPr lang="en-GB" dirty="0">
              <a:solidFill>
                <a:srgbClr val="0070C0"/>
              </a:solidFill>
            </a:endParaRPr>
          </a:p>
          <a:p>
            <a:pPr marL="0" indent="0">
              <a:buNone/>
            </a:pPr>
            <a:r>
              <a:rPr lang="en-US" dirty="0">
                <a:solidFill>
                  <a:srgbClr val="0070C0"/>
                </a:solidFill>
              </a:rPr>
              <a:t>Think about an adult at school that you feel comfortable talking to</a:t>
            </a:r>
            <a:r>
              <a:rPr lang="en-US" dirty="0"/>
              <a:t>. </a:t>
            </a:r>
            <a:endParaRPr lang="en-GB" dirty="0"/>
          </a:p>
          <a:p>
            <a:pPr marL="0" lvl="0" indent="0" eaLnBrk="0" fontAlgn="base" hangingPunct="0">
              <a:lnSpc>
                <a:spcPct val="100000"/>
              </a:lnSpc>
              <a:spcBef>
                <a:spcPct val="0"/>
              </a:spcBef>
              <a:spcAft>
                <a:spcPct val="0"/>
              </a:spcAft>
              <a:buNone/>
            </a:pPr>
            <a:endParaRPr kumimoji="0" lang="en-US" altLang="en-US" sz="2400" b="0" i="0" u="none" strike="noStrike" cap="none" normalizeH="0" baseline="0" dirty="0">
              <a:ln>
                <a:noFill/>
              </a:ln>
              <a:solidFill>
                <a:schemeClr val="accent1">
                  <a:lumMod val="75000"/>
                </a:schemeClr>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169" name="image10.png" descr="http://images.clipartpanda.com/male-english-teacher-clipart-schoolteacher-clipart-4ibxapKig.png">
            <a:extLst>
              <a:ext uri="{FF2B5EF4-FFF2-40B4-BE49-F238E27FC236}">
                <a16:creationId xmlns:a16="http://schemas.microsoft.com/office/drawing/2014/main" id="{87FA21FA-05B6-4F47-BD2A-76E7A12C1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7639" y="5036733"/>
            <a:ext cx="998538" cy="1770063"/>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12.png">
            <a:extLst>
              <a:ext uri="{FF2B5EF4-FFF2-40B4-BE49-F238E27FC236}">
                <a16:creationId xmlns:a16="http://schemas.microsoft.com/office/drawing/2014/main" id="{3514A1FA-D9D7-4F17-BC3F-7441214166D2}"/>
              </a:ext>
            </a:extLst>
          </p:cNvPr>
          <p:cNvPicPr/>
          <p:nvPr/>
        </p:nvPicPr>
        <p:blipFill>
          <a:blip r:embed="rId3" cstate="print"/>
          <a:stretch>
            <a:fillRect/>
          </a:stretch>
        </p:blipFill>
        <p:spPr>
          <a:xfrm>
            <a:off x="1382935" y="645212"/>
            <a:ext cx="472440" cy="933450"/>
          </a:xfrm>
          <a:prstGeom prst="rect">
            <a:avLst/>
          </a:prstGeom>
        </p:spPr>
      </p:pic>
      <p:pic>
        <p:nvPicPr>
          <p:cNvPr id="13" name="image11.jpeg" descr="http://www.picgifs.com/clip-art/activities/speaking/clip-art-speaking-939693.jpg">
            <a:extLst>
              <a:ext uri="{FF2B5EF4-FFF2-40B4-BE49-F238E27FC236}">
                <a16:creationId xmlns:a16="http://schemas.microsoft.com/office/drawing/2014/main" id="{CF1463BD-8F37-4AC3-AD2E-D7FB7A4D791F}"/>
              </a:ext>
            </a:extLst>
          </p:cNvPr>
          <p:cNvPicPr/>
          <p:nvPr/>
        </p:nvPicPr>
        <p:blipFill>
          <a:blip r:embed="rId4" cstate="print"/>
          <a:stretch>
            <a:fillRect/>
          </a:stretch>
        </p:blipFill>
        <p:spPr>
          <a:xfrm>
            <a:off x="661892" y="5341003"/>
            <a:ext cx="1914525" cy="1322070"/>
          </a:xfrm>
          <a:prstGeom prst="rect">
            <a:avLst/>
          </a:prstGeom>
        </p:spPr>
      </p:pic>
    </p:spTree>
    <p:extLst>
      <p:ext uri="{BB962C8B-B14F-4D97-AF65-F5344CB8AC3E}">
        <p14:creationId xmlns:p14="http://schemas.microsoft.com/office/powerpoint/2010/main" val="186788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a:xfrm>
            <a:off x="104173" y="365125"/>
            <a:ext cx="11702004" cy="1325563"/>
          </a:xfrm>
        </p:spPr>
        <p:txBody>
          <a:bodyPr>
            <a:normAutofit/>
          </a:bodyPr>
          <a:lstStyle/>
          <a:p>
            <a:pPr algn="ctr"/>
            <a:r>
              <a:rPr lang="en-US" dirty="0">
                <a:solidFill>
                  <a:srgbClr val="0070C0"/>
                </a:solidFill>
                <a:latin typeface="+mn-lt"/>
              </a:rPr>
              <a:t>Who can I talk to?</a:t>
            </a: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668060"/>
            <a:ext cx="10515600" cy="3744973"/>
          </a:xfrm>
        </p:spPr>
        <p:txBody>
          <a:bodyPr>
            <a:noAutofit/>
          </a:bodyPr>
          <a:lstStyle/>
          <a:p>
            <a:pPr marL="0" indent="0">
              <a:buNone/>
            </a:pPr>
            <a:r>
              <a:rPr lang="en-US" b="1" dirty="0">
                <a:solidFill>
                  <a:srgbClr val="0070C0"/>
                </a:solidFill>
              </a:rPr>
              <a:t>You can talk to any grown up in school, </a:t>
            </a:r>
            <a:r>
              <a:rPr lang="en-US" dirty="0">
                <a:solidFill>
                  <a:srgbClr val="0070C0"/>
                </a:solidFill>
              </a:rPr>
              <a:t>think about who you feel comfortable with. Here are some ideas:</a:t>
            </a:r>
          </a:p>
          <a:p>
            <a:pPr marL="0" indent="0">
              <a:buNone/>
            </a:pPr>
            <a:r>
              <a:rPr lang="en-US" sz="2400" b="1" dirty="0">
                <a:solidFill>
                  <a:srgbClr val="0070C0"/>
                </a:solidFill>
              </a:rPr>
              <a:t>Early Years: </a:t>
            </a:r>
            <a:r>
              <a:rPr lang="en-US" sz="2400" dirty="0" err="1">
                <a:solidFill>
                  <a:srgbClr val="0070C0"/>
                </a:solidFill>
              </a:rPr>
              <a:t>Mrs</a:t>
            </a:r>
            <a:r>
              <a:rPr lang="en-US" sz="2400" dirty="0">
                <a:solidFill>
                  <a:srgbClr val="0070C0"/>
                </a:solidFill>
              </a:rPr>
              <a:t> Lindsey, </a:t>
            </a:r>
            <a:r>
              <a:rPr lang="en-US" sz="2400" dirty="0" err="1">
                <a:solidFill>
                  <a:srgbClr val="0070C0"/>
                </a:solidFill>
              </a:rPr>
              <a:t>Mrs</a:t>
            </a:r>
            <a:r>
              <a:rPr lang="en-US" sz="2400" dirty="0">
                <a:solidFill>
                  <a:srgbClr val="0070C0"/>
                </a:solidFill>
              </a:rPr>
              <a:t> Eggerton, </a:t>
            </a:r>
            <a:r>
              <a:rPr lang="en-US" sz="2400" dirty="0" err="1">
                <a:solidFill>
                  <a:srgbClr val="0070C0"/>
                </a:solidFill>
              </a:rPr>
              <a:t>Mrs</a:t>
            </a:r>
            <a:r>
              <a:rPr lang="en-US" sz="2400" dirty="0">
                <a:solidFill>
                  <a:srgbClr val="0070C0"/>
                </a:solidFill>
              </a:rPr>
              <a:t> Evans or Miss Malpass-Weaver </a:t>
            </a:r>
          </a:p>
          <a:p>
            <a:pPr marL="0" indent="0">
              <a:buNone/>
            </a:pPr>
            <a:r>
              <a:rPr lang="en-US" sz="2400" b="1" dirty="0">
                <a:solidFill>
                  <a:srgbClr val="0070C0"/>
                </a:solidFill>
              </a:rPr>
              <a:t>Holly Class: </a:t>
            </a:r>
            <a:r>
              <a:rPr lang="en-US" sz="2400" dirty="0">
                <a:solidFill>
                  <a:srgbClr val="0070C0"/>
                </a:solidFill>
              </a:rPr>
              <a:t>Miss Curtis, </a:t>
            </a:r>
            <a:r>
              <a:rPr lang="en-US" sz="2400" dirty="0" err="1">
                <a:solidFill>
                  <a:srgbClr val="0070C0"/>
                </a:solidFill>
              </a:rPr>
              <a:t>Mrs</a:t>
            </a:r>
            <a:r>
              <a:rPr lang="en-US" sz="2400" dirty="0">
                <a:solidFill>
                  <a:srgbClr val="0070C0"/>
                </a:solidFill>
              </a:rPr>
              <a:t> Stephens or </a:t>
            </a:r>
            <a:r>
              <a:rPr lang="en-US" sz="2400" dirty="0" err="1">
                <a:solidFill>
                  <a:srgbClr val="0070C0"/>
                </a:solidFill>
              </a:rPr>
              <a:t>Mrs</a:t>
            </a:r>
            <a:r>
              <a:rPr lang="en-US" sz="2400" dirty="0">
                <a:solidFill>
                  <a:srgbClr val="0070C0"/>
                </a:solidFill>
              </a:rPr>
              <a:t> Scanlon</a:t>
            </a:r>
            <a:endParaRPr lang="en-GB" sz="2400" dirty="0">
              <a:solidFill>
                <a:srgbClr val="0070C0"/>
              </a:solidFill>
            </a:endParaRPr>
          </a:p>
          <a:p>
            <a:pPr marL="0" indent="0">
              <a:buNone/>
            </a:pPr>
            <a:r>
              <a:rPr lang="en-US" sz="2400" b="1" dirty="0">
                <a:solidFill>
                  <a:srgbClr val="0070C0"/>
                </a:solidFill>
              </a:rPr>
              <a:t>Oak Class: </a:t>
            </a:r>
            <a:r>
              <a:rPr lang="en-US" sz="2400" dirty="0" err="1">
                <a:solidFill>
                  <a:srgbClr val="0070C0"/>
                </a:solidFill>
              </a:rPr>
              <a:t>Mrs</a:t>
            </a:r>
            <a:r>
              <a:rPr lang="en-US" sz="2400" dirty="0">
                <a:solidFill>
                  <a:srgbClr val="0070C0"/>
                </a:solidFill>
              </a:rPr>
              <a:t> Steele, </a:t>
            </a:r>
            <a:r>
              <a:rPr lang="en-US" sz="2400" dirty="0" err="1">
                <a:solidFill>
                  <a:srgbClr val="0070C0"/>
                </a:solidFill>
              </a:rPr>
              <a:t>Mrs</a:t>
            </a:r>
            <a:r>
              <a:rPr lang="en-US" sz="2400" dirty="0">
                <a:solidFill>
                  <a:srgbClr val="0070C0"/>
                </a:solidFill>
              </a:rPr>
              <a:t> Scanlon or </a:t>
            </a:r>
            <a:r>
              <a:rPr lang="en-US" sz="2400" dirty="0" err="1">
                <a:solidFill>
                  <a:srgbClr val="0070C0"/>
                </a:solidFill>
              </a:rPr>
              <a:t>Mrs</a:t>
            </a:r>
            <a:r>
              <a:rPr lang="en-US" sz="2400" dirty="0">
                <a:solidFill>
                  <a:srgbClr val="0070C0"/>
                </a:solidFill>
              </a:rPr>
              <a:t> Powell</a:t>
            </a:r>
            <a:endParaRPr lang="en-GB" sz="2400" dirty="0">
              <a:solidFill>
                <a:srgbClr val="0070C0"/>
              </a:solidFill>
            </a:endParaRPr>
          </a:p>
          <a:p>
            <a:pPr marL="0" indent="0">
              <a:buNone/>
            </a:pPr>
            <a:r>
              <a:rPr lang="en-US" sz="2400" b="1" dirty="0">
                <a:solidFill>
                  <a:srgbClr val="0070C0"/>
                </a:solidFill>
              </a:rPr>
              <a:t>Willow Class: </a:t>
            </a:r>
            <a:r>
              <a:rPr lang="en-US" sz="2400" dirty="0">
                <a:solidFill>
                  <a:srgbClr val="0070C0"/>
                </a:solidFill>
              </a:rPr>
              <a:t>Miss Brooks, </a:t>
            </a:r>
            <a:r>
              <a:rPr lang="en-US" sz="2400" dirty="0" err="1">
                <a:solidFill>
                  <a:srgbClr val="0070C0"/>
                </a:solidFill>
              </a:rPr>
              <a:t>Mrs</a:t>
            </a:r>
            <a:r>
              <a:rPr lang="en-US" sz="2400" dirty="0">
                <a:solidFill>
                  <a:srgbClr val="0070C0"/>
                </a:solidFill>
              </a:rPr>
              <a:t> Prior or </a:t>
            </a:r>
            <a:r>
              <a:rPr lang="en-US" sz="2400" dirty="0" err="1">
                <a:solidFill>
                  <a:srgbClr val="0070C0"/>
                </a:solidFill>
              </a:rPr>
              <a:t>Mrs</a:t>
            </a:r>
            <a:r>
              <a:rPr lang="en-US" sz="2400" dirty="0">
                <a:solidFill>
                  <a:srgbClr val="0070C0"/>
                </a:solidFill>
              </a:rPr>
              <a:t> Scanlon</a:t>
            </a:r>
            <a:endParaRPr lang="en-GB" sz="2400" dirty="0">
              <a:solidFill>
                <a:srgbClr val="0070C0"/>
              </a:solidFill>
            </a:endParaRPr>
          </a:p>
          <a:p>
            <a:pPr marL="0" indent="0">
              <a:buNone/>
            </a:pPr>
            <a:r>
              <a:rPr lang="en-US" sz="2400" b="1" dirty="0">
                <a:solidFill>
                  <a:srgbClr val="0070C0"/>
                </a:solidFill>
              </a:rPr>
              <a:t>Lunchtimes: </a:t>
            </a:r>
            <a:r>
              <a:rPr lang="en-US" sz="2400" dirty="0" err="1">
                <a:solidFill>
                  <a:srgbClr val="0070C0"/>
                </a:solidFill>
              </a:rPr>
              <a:t>Mrs</a:t>
            </a:r>
            <a:r>
              <a:rPr lang="en-US" sz="2400" dirty="0">
                <a:solidFill>
                  <a:srgbClr val="0070C0"/>
                </a:solidFill>
              </a:rPr>
              <a:t> Evans, </a:t>
            </a:r>
            <a:r>
              <a:rPr lang="en-US" sz="2400" dirty="0" err="1">
                <a:solidFill>
                  <a:srgbClr val="0070C0"/>
                </a:solidFill>
              </a:rPr>
              <a:t>Mrs</a:t>
            </a:r>
            <a:r>
              <a:rPr lang="en-US" sz="2400" dirty="0">
                <a:solidFill>
                  <a:srgbClr val="0070C0"/>
                </a:solidFill>
              </a:rPr>
              <a:t> Mayo or Miss Malpass-Weaver </a:t>
            </a:r>
          </a:p>
          <a:p>
            <a:pPr marL="0" indent="0">
              <a:buNone/>
            </a:pPr>
            <a:r>
              <a:rPr lang="en-US" sz="2400" b="1" dirty="0">
                <a:solidFill>
                  <a:srgbClr val="0070C0"/>
                </a:solidFill>
              </a:rPr>
              <a:t>Anytime: </a:t>
            </a:r>
            <a:r>
              <a:rPr lang="en-US" sz="2400" dirty="0" err="1">
                <a:solidFill>
                  <a:srgbClr val="0070C0"/>
                </a:solidFill>
              </a:rPr>
              <a:t>Mrs</a:t>
            </a:r>
            <a:r>
              <a:rPr lang="en-US" sz="2400" dirty="0">
                <a:solidFill>
                  <a:srgbClr val="0070C0"/>
                </a:solidFill>
              </a:rPr>
              <a:t> Wilkinson, </a:t>
            </a:r>
            <a:r>
              <a:rPr lang="en-US" sz="2400" dirty="0" err="1">
                <a:solidFill>
                  <a:srgbClr val="0070C0"/>
                </a:solidFill>
              </a:rPr>
              <a:t>Mrs</a:t>
            </a:r>
            <a:r>
              <a:rPr lang="en-US" sz="2400" dirty="0">
                <a:solidFill>
                  <a:srgbClr val="0070C0"/>
                </a:solidFill>
              </a:rPr>
              <a:t> Stockford, </a:t>
            </a:r>
            <a:r>
              <a:rPr lang="en-US" sz="2400" dirty="0" err="1">
                <a:solidFill>
                  <a:srgbClr val="0070C0"/>
                </a:solidFill>
              </a:rPr>
              <a:t>Mrs</a:t>
            </a:r>
            <a:r>
              <a:rPr lang="en-US" sz="2400">
                <a:solidFill>
                  <a:srgbClr val="0070C0"/>
                </a:solidFill>
              </a:rPr>
              <a:t> Prior, Mrs</a:t>
            </a:r>
            <a:r>
              <a:rPr lang="en-US" sz="2400" dirty="0">
                <a:solidFill>
                  <a:srgbClr val="0070C0"/>
                </a:solidFill>
              </a:rPr>
              <a:t> Crote or </a:t>
            </a:r>
            <a:r>
              <a:rPr lang="en-US" sz="2400" dirty="0" err="1">
                <a:solidFill>
                  <a:srgbClr val="0070C0"/>
                </a:solidFill>
              </a:rPr>
              <a:t>Ms</a:t>
            </a:r>
            <a:r>
              <a:rPr lang="en-US" sz="2400" dirty="0">
                <a:solidFill>
                  <a:srgbClr val="0070C0"/>
                </a:solidFill>
              </a:rPr>
              <a:t> Simons</a:t>
            </a:r>
            <a:endParaRPr kumimoji="0" lang="en-US" altLang="en-US" sz="2400" b="0" i="0" u="none" strike="noStrike" cap="none" normalizeH="0" baseline="0" dirty="0">
              <a:ln>
                <a:noFill/>
              </a:ln>
              <a:solidFill>
                <a:srgbClr val="0070C0"/>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7169" name="image10.png" descr="http://images.clipartpanda.com/male-english-teacher-clipart-schoolteacher-clipart-4ibxapKig.png">
            <a:extLst>
              <a:ext uri="{FF2B5EF4-FFF2-40B4-BE49-F238E27FC236}">
                <a16:creationId xmlns:a16="http://schemas.microsoft.com/office/drawing/2014/main" id="{87FA21FA-05B6-4F47-BD2A-76E7A12C1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7639" y="5036733"/>
            <a:ext cx="998538" cy="1770063"/>
          </a:xfrm>
          <a:prstGeom prst="rect">
            <a:avLst/>
          </a:prstGeom>
          <a:noFill/>
          <a:extLst>
            <a:ext uri="{909E8E84-426E-40DD-AFC4-6F175D3DCCD1}">
              <a14:hiddenFill xmlns:a14="http://schemas.microsoft.com/office/drawing/2010/main">
                <a:solidFill>
                  <a:srgbClr val="FFFFFF"/>
                </a:solidFill>
              </a14:hiddenFill>
            </a:ext>
          </a:extLst>
        </p:spPr>
      </p:pic>
      <p:pic>
        <p:nvPicPr>
          <p:cNvPr id="12" name="image12.png">
            <a:extLst>
              <a:ext uri="{FF2B5EF4-FFF2-40B4-BE49-F238E27FC236}">
                <a16:creationId xmlns:a16="http://schemas.microsoft.com/office/drawing/2014/main" id="{3514A1FA-D9D7-4F17-BC3F-7441214166D2}"/>
              </a:ext>
            </a:extLst>
          </p:cNvPr>
          <p:cNvPicPr/>
          <p:nvPr/>
        </p:nvPicPr>
        <p:blipFill>
          <a:blip r:embed="rId3" cstate="print"/>
          <a:stretch>
            <a:fillRect/>
          </a:stretch>
        </p:blipFill>
        <p:spPr>
          <a:xfrm>
            <a:off x="1382935" y="645212"/>
            <a:ext cx="472440" cy="933450"/>
          </a:xfrm>
          <a:prstGeom prst="rect">
            <a:avLst/>
          </a:prstGeom>
        </p:spPr>
      </p:pic>
      <p:pic>
        <p:nvPicPr>
          <p:cNvPr id="13" name="image11.jpeg" descr="http://www.picgifs.com/clip-art/activities/speaking/clip-art-speaking-939693.jpg">
            <a:extLst>
              <a:ext uri="{FF2B5EF4-FFF2-40B4-BE49-F238E27FC236}">
                <a16:creationId xmlns:a16="http://schemas.microsoft.com/office/drawing/2014/main" id="{CF1463BD-8F37-4AC3-AD2E-D7FB7A4D791F}"/>
              </a:ext>
            </a:extLst>
          </p:cNvPr>
          <p:cNvPicPr/>
          <p:nvPr/>
        </p:nvPicPr>
        <p:blipFill>
          <a:blip r:embed="rId4" cstate="print"/>
          <a:stretch>
            <a:fillRect/>
          </a:stretch>
        </p:blipFill>
        <p:spPr>
          <a:xfrm>
            <a:off x="455542" y="5583822"/>
            <a:ext cx="1459796" cy="1117283"/>
          </a:xfrm>
          <a:prstGeom prst="rect">
            <a:avLst/>
          </a:prstGeom>
        </p:spPr>
      </p:pic>
    </p:spTree>
    <p:extLst>
      <p:ext uri="{BB962C8B-B14F-4D97-AF65-F5344CB8AC3E}">
        <p14:creationId xmlns:p14="http://schemas.microsoft.com/office/powerpoint/2010/main" val="3551222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B10D0-5CA8-4D33-A013-5CB24BFFF3C3}"/>
              </a:ext>
            </a:extLst>
          </p:cNvPr>
          <p:cNvSpPr>
            <a:spLocks noGrp="1"/>
          </p:cNvSpPr>
          <p:nvPr>
            <p:ph type="title"/>
          </p:nvPr>
        </p:nvSpPr>
        <p:spPr>
          <a:xfrm>
            <a:off x="104173" y="928688"/>
            <a:ext cx="11702004" cy="762000"/>
          </a:xfrm>
        </p:spPr>
        <p:txBody>
          <a:bodyPr>
            <a:normAutofit fontScale="90000"/>
          </a:bodyPr>
          <a:lstStyle/>
          <a:p>
            <a:pPr algn="ctr"/>
            <a:r>
              <a:rPr lang="en-US" b="1" dirty="0">
                <a:solidFill>
                  <a:srgbClr val="0070C0"/>
                </a:solidFill>
                <a:latin typeface="+mn-lt"/>
              </a:rPr>
              <a:t>How can I help stop bullying from happening?</a:t>
            </a:r>
            <a:br>
              <a:rPr lang="en-GB" b="1" dirty="0"/>
            </a:br>
            <a:br>
              <a:rPr lang="en-US" altLang="en-US" b="1" dirty="0">
                <a:ea typeface="Arial" panose="020B0604020202020204" pitchFamily="34" charset="0"/>
              </a:rPr>
            </a:b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D1837A7D-4E29-41FF-922F-B7BFB98EFB06}"/>
              </a:ext>
            </a:extLst>
          </p:cNvPr>
          <p:cNvSpPr>
            <a:spLocks noGrp="1"/>
          </p:cNvSpPr>
          <p:nvPr>
            <p:ph idx="1"/>
          </p:nvPr>
        </p:nvSpPr>
        <p:spPr>
          <a:xfrm>
            <a:off x="1185440" y="1261642"/>
            <a:ext cx="10515600" cy="4151392"/>
          </a:xfrm>
        </p:spPr>
        <p:txBody>
          <a:bodyPr>
            <a:noAutofit/>
          </a:bodyPr>
          <a:lstStyle/>
          <a:p>
            <a:pPr marL="0" indent="0">
              <a:buNone/>
            </a:pPr>
            <a:r>
              <a:rPr lang="en-US" dirty="0">
                <a:solidFill>
                  <a:srgbClr val="0070C0"/>
                </a:solidFill>
              </a:rPr>
              <a:t>We can all help stop bullying at our school by:</a:t>
            </a:r>
            <a:endParaRPr lang="en-GB" sz="2400" dirty="0">
              <a:solidFill>
                <a:srgbClr val="0070C0"/>
              </a:solidFill>
            </a:endParaRPr>
          </a:p>
          <a:p>
            <a:pPr lvl="1"/>
            <a:r>
              <a:rPr lang="en-US" dirty="0">
                <a:solidFill>
                  <a:srgbClr val="0070C0"/>
                </a:solidFill>
              </a:rPr>
              <a:t>Following our school vision and building a foundation for </a:t>
            </a:r>
            <a:r>
              <a:rPr lang="en-US" b="1" dirty="0">
                <a:solidFill>
                  <a:srgbClr val="0070C0"/>
                </a:solidFill>
              </a:rPr>
              <a:t>love</a:t>
            </a:r>
            <a:r>
              <a:rPr lang="en-US" dirty="0">
                <a:solidFill>
                  <a:srgbClr val="0070C0"/>
                </a:solidFill>
              </a:rPr>
              <a:t> and learning.</a:t>
            </a:r>
            <a:endParaRPr lang="en-GB" dirty="0">
              <a:solidFill>
                <a:srgbClr val="0070C0"/>
              </a:solidFill>
            </a:endParaRPr>
          </a:p>
          <a:p>
            <a:pPr lvl="1"/>
            <a:r>
              <a:rPr lang="en-US" dirty="0">
                <a:solidFill>
                  <a:srgbClr val="0070C0"/>
                </a:solidFill>
              </a:rPr>
              <a:t>Making sure we keep to the </a:t>
            </a:r>
            <a:r>
              <a:rPr lang="en-US" b="1" dirty="0">
                <a:solidFill>
                  <a:srgbClr val="0070C0"/>
                </a:solidFill>
              </a:rPr>
              <a:t>rules </a:t>
            </a:r>
            <a:r>
              <a:rPr lang="en-US" dirty="0">
                <a:solidFill>
                  <a:srgbClr val="0070C0"/>
                </a:solidFill>
              </a:rPr>
              <a:t>in this guide.</a:t>
            </a:r>
            <a:endParaRPr lang="en-GB" dirty="0">
              <a:solidFill>
                <a:srgbClr val="0070C0"/>
              </a:solidFill>
            </a:endParaRPr>
          </a:p>
          <a:p>
            <a:pPr lvl="1"/>
            <a:r>
              <a:rPr lang="en-US" b="1" dirty="0">
                <a:solidFill>
                  <a:srgbClr val="0070C0"/>
                </a:solidFill>
              </a:rPr>
              <a:t>Helping others </a:t>
            </a:r>
            <a:r>
              <a:rPr lang="en-US" dirty="0">
                <a:solidFill>
                  <a:srgbClr val="0070C0"/>
                </a:solidFill>
              </a:rPr>
              <a:t>when they are in need.</a:t>
            </a:r>
            <a:endParaRPr lang="en-GB" dirty="0">
              <a:solidFill>
                <a:srgbClr val="0070C0"/>
              </a:solidFill>
            </a:endParaRPr>
          </a:p>
          <a:p>
            <a:pPr lvl="1"/>
            <a:r>
              <a:rPr lang="en-US" dirty="0">
                <a:solidFill>
                  <a:srgbClr val="0070C0"/>
                </a:solidFill>
              </a:rPr>
              <a:t>Being </a:t>
            </a:r>
            <a:r>
              <a:rPr lang="en-US" b="1" dirty="0">
                <a:solidFill>
                  <a:srgbClr val="0070C0"/>
                </a:solidFill>
              </a:rPr>
              <a:t>kind</a:t>
            </a:r>
            <a:r>
              <a:rPr lang="en-US" dirty="0">
                <a:solidFill>
                  <a:srgbClr val="0070C0"/>
                </a:solidFill>
              </a:rPr>
              <a:t>, </a:t>
            </a:r>
            <a:r>
              <a:rPr lang="en-US" b="1" dirty="0">
                <a:solidFill>
                  <a:srgbClr val="0070C0"/>
                </a:solidFill>
              </a:rPr>
              <a:t>friendly </a:t>
            </a:r>
            <a:r>
              <a:rPr lang="en-US" dirty="0">
                <a:solidFill>
                  <a:srgbClr val="0070C0"/>
                </a:solidFill>
              </a:rPr>
              <a:t>and </a:t>
            </a:r>
            <a:r>
              <a:rPr lang="en-US" b="1" dirty="0">
                <a:solidFill>
                  <a:srgbClr val="0070C0"/>
                </a:solidFill>
              </a:rPr>
              <a:t>respectful </a:t>
            </a:r>
            <a:r>
              <a:rPr lang="en-US" dirty="0">
                <a:solidFill>
                  <a:srgbClr val="0070C0"/>
                </a:solidFill>
              </a:rPr>
              <a:t>to others.</a:t>
            </a:r>
            <a:endParaRPr lang="en-GB" dirty="0">
              <a:solidFill>
                <a:srgbClr val="0070C0"/>
              </a:solidFill>
            </a:endParaRPr>
          </a:p>
          <a:p>
            <a:pPr lvl="1"/>
            <a:r>
              <a:rPr lang="en-US" dirty="0">
                <a:solidFill>
                  <a:srgbClr val="0070C0"/>
                </a:solidFill>
              </a:rPr>
              <a:t>Using our Christian values to make sure our school is a caring and loving place to be</a:t>
            </a:r>
            <a:endParaRPr lang="en-GB" dirty="0">
              <a:solidFill>
                <a:srgbClr val="0070C0"/>
              </a:solidFill>
            </a:endParaRPr>
          </a:p>
          <a:p>
            <a:pPr lvl="0"/>
            <a:r>
              <a:rPr lang="en-US" sz="2400" dirty="0">
                <a:solidFill>
                  <a:srgbClr val="0070C0"/>
                </a:solidFill>
              </a:rPr>
              <a:t>Thinking about people’s </a:t>
            </a:r>
            <a:r>
              <a:rPr lang="en-US" sz="2400" b="1" dirty="0">
                <a:solidFill>
                  <a:srgbClr val="0070C0"/>
                </a:solidFill>
              </a:rPr>
              <a:t>feelings </a:t>
            </a:r>
            <a:r>
              <a:rPr lang="en-US" sz="2400" dirty="0">
                <a:solidFill>
                  <a:srgbClr val="0070C0"/>
                </a:solidFill>
              </a:rPr>
              <a:t>before we say or do something.</a:t>
            </a:r>
            <a:endParaRPr lang="en-GB" sz="2400" dirty="0">
              <a:solidFill>
                <a:srgbClr val="0070C0"/>
              </a:solidFill>
            </a:endParaRPr>
          </a:p>
          <a:p>
            <a:pPr lvl="0"/>
            <a:r>
              <a:rPr lang="en-US" sz="2400" dirty="0">
                <a:solidFill>
                  <a:srgbClr val="0070C0"/>
                </a:solidFill>
              </a:rPr>
              <a:t>Using our PSHE lessons to explore friendship</a:t>
            </a:r>
            <a:endParaRPr lang="en-GB" sz="2400" dirty="0">
              <a:solidFill>
                <a:srgbClr val="0070C0"/>
              </a:solidFill>
            </a:endParaRPr>
          </a:p>
          <a:p>
            <a:pPr lvl="0"/>
            <a:r>
              <a:rPr lang="en-US" sz="2400" dirty="0">
                <a:solidFill>
                  <a:srgbClr val="0070C0"/>
                </a:solidFill>
              </a:rPr>
              <a:t>Taking part in </a:t>
            </a:r>
            <a:r>
              <a:rPr lang="en-US" sz="2400" b="1" dirty="0">
                <a:solidFill>
                  <a:srgbClr val="0070C0"/>
                </a:solidFill>
              </a:rPr>
              <a:t>circle time </a:t>
            </a:r>
            <a:r>
              <a:rPr lang="en-US" sz="2400" dirty="0">
                <a:solidFill>
                  <a:srgbClr val="0070C0"/>
                </a:solidFill>
              </a:rPr>
              <a:t>and </a:t>
            </a:r>
            <a:r>
              <a:rPr lang="en-US" sz="2400" b="1" dirty="0">
                <a:solidFill>
                  <a:srgbClr val="0070C0"/>
                </a:solidFill>
              </a:rPr>
              <a:t>anti-bullying week</a:t>
            </a:r>
            <a:r>
              <a:rPr lang="en-US" sz="2400" dirty="0">
                <a:solidFill>
                  <a:srgbClr val="0070C0"/>
                </a:solidFill>
              </a:rPr>
              <a:t>.</a:t>
            </a:r>
            <a:endParaRPr lang="en-GB" sz="2400" dirty="0">
              <a:solidFill>
                <a:srgbClr val="0070C0"/>
              </a:solidFill>
            </a:endParaRPr>
          </a:p>
          <a:p>
            <a:pPr marL="0" indent="0">
              <a:buNone/>
            </a:pPr>
            <a:endParaRPr kumimoji="0" lang="en-US" altLang="en-US" sz="2400" b="0" i="0" u="none" strike="noStrike" cap="none" normalizeH="0" baseline="0" dirty="0">
              <a:ln>
                <a:noFill/>
              </a:ln>
              <a:solidFill>
                <a:srgbClr val="0070C0"/>
              </a:solidFill>
              <a:effectLst/>
              <a:latin typeface="Arial" panose="020B0604020202020204" pitchFamily="34" charset="0"/>
            </a:endParaRPr>
          </a:p>
        </p:txBody>
      </p:sp>
      <p:sp>
        <p:nvSpPr>
          <p:cNvPr id="4" name="Footer Placeholder 3">
            <a:extLst>
              <a:ext uri="{FF2B5EF4-FFF2-40B4-BE49-F238E27FC236}">
                <a16:creationId xmlns:a16="http://schemas.microsoft.com/office/drawing/2014/main" id="{CAF40E97-579E-4E7A-A47D-72A1256EE61E}"/>
              </a:ext>
            </a:extLst>
          </p:cNvPr>
          <p:cNvSpPr>
            <a:spLocks noGrp="1"/>
          </p:cNvSpPr>
          <p:nvPr>
            <p:ph type="ftr" sz="quarter" idx="11"/>
          </p:nvPr>
        </p:nvSpPr>
        <p:spPr>
          <a:xfrm>
            <a:off x="2430684" y="6288087"/>
            <a:ext cx="7731887" cy="409575"/>
          </a:xfrm>
        </p:spPr>
        <p:txBody>
          <a:bodyPr/>
          <a:lstStyle/>
          <a:p>
            <a:r>
              <a:rPr lang="en-GB" sz="2800" i="1" dirty="0">
                <a:solidFill>
                  <a:srgbClr val="7030A0"/>
                </a:solidFill>
              </a:rPr>
              <a:t>Building a foundation for love &amp; learning.</a:t>
            </a:r>
          </a:p>
        </p:txBody>
      </p:sp>
      <p:sp>
        <p:nvSpPr>
          <p:cNvPr id="6" name="Rectangle 2">
            <a:extLst>
              <a:ext uri="{FF2B5EF4-FFF2-40B4-BE49-F238E27FC236}">
                <a16:creationId xmlns:a16="http://schemas.microsoft.com/office/drawing/2014/main" id="{60A13BDC-5011-4CC2-B555-9D33F736FEB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101378" tIns="58719" rIns="91440" bIns="0" numCol="1" anchor="ctr" anchorCtr="0" compatLnSpc="1">
            <a:prstTxWarp prst="textNoShape">
              <a:avLst/>
            </a:prstTxWarp>
            <a:spAutoFit/>
          </a:bodyPr>
          <a:lstStyle/>
          <a:p>
            <a:endParaRPr lang="en-GB"/>
          </a:p>
        </p:txBody>
      </p:sp>
      <p:sp>
        <p:nvSpPr>
          <p:cNvPr id="5" name="Rectangle 2">
            <a:extLst>
              <a:ext uri="{FF2B5EF4-FFF2-40B4-BE49-F238E27FC236}">
                <a16:creationId xmlns:a16="http://schemas.microsoft.com/office/drawing/2014/main" id="{E0BBE8C4-8F6E-4AD4-AF37-20CC6AF9557A}"/>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 name="image13.png">
            <a:extLst>
              <a:ext uri="{FF2B5EF4-FFF2-40B4-BE49-F238E27FC236}">
                <a16:creationId xmlns:a16="http://schemas.microsoft.com/office/drawing/2014/main" id="{921EA216-AE52-4871-BE67-2003903795C6}"/>
              </a:ext>
            </a:extLst>
          </p:cNvPr>
          <p:cNvPicPr/>
          <p:nvPr/>
        </p:nvPicPr>
        <p:blipFill>
          <a:blip r:embed="rId2" cstate="print"/>
          <a:stretch>
            <a:fillRect/>
          </a:stretch>
        </p:blipFill>
        <p:spPr>
          <a:xfrm>
            <a:off x="238689" y="756213"/>
            <a:ext cx="433705" cy="762000"/>
          </a:xfrm>
          <a:prstGeom prst="rect">
            <a:avLst/>
          </a:prstGeom>
        </p:spPr>
      </p:pic>
      <p:pic>
        <p:nvPicPr>
          <p:cNvPr id="11" name="image14.jpeg" descr="http://images.clipartpanda.com/friendship-clipart-9iRR8yyXT.jpeg">
            <a:extLst>
              <a:ext uri="{FF2B5EF4-FFF2-40B4-BE49-F238E27FC236}">
                <a16:creationId xmlns:a16="http://schemas.microsoft.com/office/drawing/2014/main" id="{1C31BB88-F3EF-4623-8E1C-6D558517BE37}"/>
              </a:ext>
            </a:extLst>
          </p:cNvPr>
          <p:cNvPicPr/>
          <p:nvPr/>
        </p:nvPicPr>
        <p:blipFill>
          <a:blip r:embed="rId3" cstate="print"/>
          <a:stretch>
            <a:fillRect/>
          </a:stretch>
        </p:blipFill>
        <p:spPr>
          <a:xfrm>
            <a:off x="10042967" y="5132074"/>
            <a:ext cx="1440180" cy="1436973"/>
          </a:xfrm>
          <a:prstGeom prst="rect">
            <a:avLst/>
          </a:prstGeom>
        </p:spPr>
      </p:pic>
    </p:spTree>
    <p:extLst>
      <p:ext uri="{BB962C8B-B14F-4D97-AF65-F5344CB8AC3E}">
        <p14:creationId xmlns:p14="http://schemas.microsoft.com/office/powerpoint/2010/main" val="915372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fad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fad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991</Words>
  <Application>Microsoft Office PowerPoint</Application>
  <PresentationFormat>Widescreen</PresentationFormat>
  <Paragraphs>85</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MT</vt:lpstr>
      <vt:lpstr>Calibri</vt:lpstr>
      <vt:lpstr>Calibri Light</vt:lpstr>
      <vt:lpstr>Office Theme</vt:lpstr>
      <vt:lpstr>     Feeling safe and happy at school</vt:lpstr>
      <vt:lpstr>Feeling safe and happy at school</vt:lpstr>
      <vt:lpstr>What is bullying? </vt:lpstr>
      <vt:lpstr>Types of bullying. </vt:lpstr>
      <vt:lpstr>Types of bullying. </vt:lpstr>
      <vt:lpstr>What should I do if I am being bullied? </vt:lpstr>
      <vt:lpstr>Always remember that if you are being bullied, it  is not your fault and you are never alone.  You shouldn’t be scared to talk to someone if you are being bullied. If you talk to a grown-up, we can make the bullying stop   </vt:lpstr>
      <vt:lpstr>What should I do if I see someone else being bullied?  </vt:lpstr>
      <vt:lpstr>Who can I talk to? </vt:lpstr>
      <vt:lpstr>Who can I talk to? </vt:lpstr>
      <vt:lpstr>How can I help stop bullying from happening?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Feeling safe and happy at school</dc:title>
  <dc:creator>Head</dc:creator>
  <cp:lastModifiedBy>Sarah Wilkinson (Callow End)</cp:lastModifiedBy>
  <cp:revision>9</cp:revision>
  <dcterms:created xsi:type="dcterms:W3CDTF">2023-11-07T12:05:12Z</dcterms:created>
  <dcterms:modified xsi:type="dcterms:W3CDTF">2025-02-26T10:37:01Z</dcterms:modified>
</cp:coreProperties>
</file>